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3"/>
  </p:sldMasterIdLst>
  <p:sldIdLst>
    <p:sldId id="256" r:id="rId4"/>
    <p:sldId id="257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8288000" cy="10287000"/>
  <p:notesSz cx="6858000" cy="9144000"/>
  <p:embeddedFontLst>
    <p:embeddedFont>
      <p:font typeface="Garnett 1" panose="020B0604020202020204" charset="0"/>
      <p:regular r:id="rId25"/>
    </p:embeddedFont>
    <p:embeddedFont>
      <p:font typeface="Garnett 2" panose="020B0604020202020204" charset="0"/>
      <p:regular r:id="rId26"/>
    </p:embeddedFont>
    <p:embeddedFont>
      <p:font typeface="Garnett 3" panose="020B0604020202020204" charset="0"/>
      <p:regular r:id="rId27"/>
    </p:embeddedFont>
    <p:embeddedFont>
      <p:font typeface="Lucidity Expand" panose="020B0604020202020204" charset="-18"/>
      <p:regular r:id="rId28"/>
    </p:embeddedFont>
    <p:embeddedFont>
      <p:font typeface="Poppins" panose="00000500000000000000" pitchFamily="2" charset="0"/>
      <p:regular r:id="rId29"/>
      <p:bold r:id="rId30"/>
      <p:italic r:id="rId31"/>
      <p:boldItalic r:id="rId32"/>
    </p:embeddedFont>
    <p:embeddedFont>
      <p:font typeface="Poppins Bold" panose="00000800000000000000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968197-A7D4-4CC0-9C08-9C53EB8D2AFE}" v="1" dt="2024-09-24T13:56:08.6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2.fntdata"/><Relationship Id="rId39" Type="http://schemas.microsoft.com/office/2015/10/relationships/revisionInfo" Target="revisionInfo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ta Analyst" userId="a87940b5-5381-4fb3-bebe-612d0594214f" providerId="ADAL" clId="{18968197-A7D4-4CC0-9C08-9C53EB8D2AFE}"/>
    <pc:docChg chg="undo custSel delSld modSld">
      <pc:chgData name="Data Analyst" userId="a87940b5-5381-4fb3-bebe-612d0594214f" providerId="ADAL" clId="{18968197-A7D4-4CC0-9C08-9C53EB8D2AFE}" dt="2024-09-25T16:08:27.439" v="29" actId="478"/>
      <pc:docMkLst>
        <pc:docMk/>
      </pc:docMkLst>
      <pc:sldChg chg="delSp modSp mod">
        <pc:chgData name="Data Analyst" userId="a87940b5-5381-4fb3-bebe-612d0594214f" providerId="ADAL" clId="{18968197-A7D4-4CC0-9C08-9C53EB8D2AFE}" dt="2024-09-17T18:17:18.862" v="4" actId="478"/>
        <pc:sldMkLst>
          <pc:docMk/>
          <pc:sldMk cId="0" sldId="256"/>
        </pc:sldMkLst>
        <pc:spChg chg="del mod">
          <ac:chgData name="Data Analyst" userId="a87940b5-5381-4fb3-bebe-612d0594214f" providerId="ADAL" clId="{18968197-A7D4-4CC0-9C08-9C53EB8D2AFE}" dt="2024-09-17T18:17:18.862" v="4" actId="478"/>
          <ac:spMkLst>
            <pc:docMk/>
            <pc:sldMk cId="0" sldId="256"/>
            <ac:spMk id="18" creationId="{00000000-0000-0000-0000-000000000000}"/>
          </ac:spMkLst>
        </pc:spChg>
        <pc:grpChg chg="mod">
          <ac:chgData name="Data Analyst" userId="a87940b5-5381-4fb3-bebe-612d0594214f" providerId="ADAL" clId="{18968197-A7D4-4CC0-9C08-9C53EB8D2AFE}" dt="2024-09-17T18:17:09.894" v="1" actId="1076"/>
          <ac:grpSpMkLst>
            <pc:docMk/>
            <pc:sldMk cId="0" sldId="256"/>
            <ac:grpSpMk id="3" creationId="{00000000-0000-0000-0000-000000000000}"/>
          </ac:grpSpMkLst>
        </pc:grpChg>
      </pc:sldChg>
      <pc:sldChg chg="del">
        <pc:chgData name="Data Analyst" userId="a87940b5-5381-4fb3-bebe-612d0594214f" providerId="ADAL" clId="{18968197-A7D4-4CC0-9C08-9C53EB8D2AFE}" dt="2024-09-23T20:52:09.013" v="6" actId="2696"/>
        <pc:sldMkLst>
          <pc:docMk/>
          <pc:sldMk cId="0" sldId="264"/>
        </pc:sldMkLst>
      </pc:sldChg>
      <pc:sldChg chg="addSp delSp modSp mod">
        <pc:chgData name="Data Analyst" userId="a87940b5-5381-4fb3-bebe-612d0594214f" providerId="ADAL" clId="{18968197-A7D4-4CC0-9C08-9C53EB8D2AFE}" dt="2024-09-24T14:55:13.712" v="16" actId="478"/>
        <pc:sldMkLst>
          <pc:docMk/>
          <pc:sldMk cId="0" sldId="265"/>
        </pc:sldMkLst>
        <pc:spChg chg="del">
          <ac:chgData name="Data Analyst" userId="a87940b5-5381-4fb3-bebe-612d0594214f" providerId="ADAL" clId="{18968197-A7D4-4CC0-9C08-9C53EB8D2AFE}" dt="2024-09-23T20:52:17.391" v="7" actId="478"/>
          <ac:spMkLst>
            <pc:docMk/>
            <pc:sldMk cId="0" sldId="265"/>
            <ac:spMk id="6" creationId="{00000000-0000-0000-0000-000000000000}"/>
          </ac:spMkLst>
        </pc:spChg>
        <pc:spChg chg="add mod">
          <ac:chgData name="Data Analyst" userId="a87940b5-5381-4fb3-bebe-612d0594214f" providerId="ADAL" clId="{18968197-A7D4-4CC0-9C08-9C53EB8D2AFE}" dt="2024-09-24T13:56:08.608" v="13"/>
          <ac:spMkLst>
            <pc:docMk/>
            <pc:sldMk cId="0" sldId="265"/>
            <ac:spMk id="6" creationId="{36B55639-1B4D-FBF0-8C16-B23949D8C342}"/>
          </ac:spMkLst>
        </pc:spChg>
        <pc:spChg chg="del">
          <ac:chgData name="Data Analyst" userId="a87940b5-5381-4fb3-bebe-612d0594214f" providerId="ADAL" clId="{18968197-A7D4-4CC0-9C08-9C53EB8D2AFE}" dt="2024-09-23T20:52:27.260" v="12" actId="478"/>
          <ac:spMkLst>
            <pc:docMk/>
            <pc:sldMk cId="0" sldId="265"/>
            <ac:spMk id="7" creationId="{00000000-0000-0000-0000-000000000000}"/>
          </ac:spMkLst>
        </pc:spChg>
        <pc:spChg chg="mod">
          <ac:chgData name="Data Analyst" userId="a87940b5-5381-4fb3-bebe-612d0594214f" providerId="ADAL" clId="{18968197-A7D4-4CC0-9C08-9C53EB8D2AFE}" dt="2024-09-24T13:56:08.608" v="13"/>
          <ac:spMkLst>
            <pc:docMk/>
            <pc:sldMk cId="0" sldId="265"/>
            <ac:spMk id="8" creationId="{BBA438FD-319C-1390-BAE0-71F2A6E17F83}"/>
          </ac:spMkLst>
        </pc:spChg>
        <pc:spChg chg="mod">
          <ac:chgData name="Data Analyst" userId="a87940b5-5381-4fb3-bebe-612d0594214f" providerId="ADAL" clId="{18968197-A7D4-4CC0-9C08-9C53EB8D2AFE}" dt="2024-09-24T13:56:08.608" v="13"/>
          <ac:spMkLst>
            <pc:docMk/>
            <pc:sldMk cId="0" sldId="265"/>
            <ac:spMk id="9" creationId="{F6063C08-F85C-F0CE-0503-93F2A8088F5E}"/>
          </ac:spMkLst>
        </pc:spChg>
        <pc:spChg chg="mod">
          <ac:chgData name="Data Analyst" userId="a87940b5-5381-4fb3-bebe-612d0594214f" providerId="ADAL" clId="{18968197-A7D4-4CC0-9C08-9C53EB8D2AFE}" dt="2024-09-24T13:56:08.608" v="13"/>
          <ac:spMkLst>
            <pc:docMk/>
            <pc:sldMk cId="0" sldId="265"/>
            <ac:spMk id="10" creationId="{CD5C82BA-A1A9-8A1C-985A-D679F7AC3F57}"/>
          </ac:spMkLst>
        </pc:spChg>
        <pc:spChg chg="mod">
          <ac:chgData name="Data Analyst" userId="a87940b5-5381-4fb3-bebe-612d0594214f" providerId="ADAL" clId="{18968197-A7D4-4CC0-9C08-9C53EB8D2AFE}" dt="2024-09-24T13:56:08.608" v="13"/>
          <ac:spMkLst>
            <pc:docMk/>
            <pc:sldMk cId="0" sldId="265"/>
            <ac:spMk id="11" creationId="{FD490BA5-932A-2B8C-E01D-B97F7184E946}"/>
          </ac:spMkLst>
        </pc:spChg>
        <pc:spChg chg="mod">
          <ac:chgData name="Data Analyst" userId="a87940b5-5381-4fb3-bebe-612d0594214f" providerId="ADAL" clId="{18968197-A7D4-4CC0-9C08-9C53EB8D2AFE}" dt="2024-09-24T13:56:08.608" v="13"/>
          <ac:spMkLst>
            <pc:docMk/>
            <pc:sldMk cId="0" sldId="265"/>
            <ac:spMk id="12" creationId="{4A1544B8-FF89-D1FB-200D-6E4989C08734}"/>
          </ac:spMkLst>
        </pc:spChg>
        <pc:spChg chg="del mod">
          <ac:chgData name="Data Analyst" userId="a87940b5-5381-4fb3-bebe-612d0594214f" providerId="ADAL" clId="{18968197-A7D4-4CC0-9C08-9C53EB8D2AFE}" dt="2024-09-24T14:55:13.712" v="16" actId="478"/>
          <ac:spMkLst>
            <pc:docMk/>
            <pc:sldMk cId="0" sldId="265"/>
            <ac:spMk id="13" creationId="{954A9B5F-5A1A-4336-9321-22790F85893A}"/>
          </ac:spMkLst>
        </pc:spChg>
        <pc:spChg chg="del mod">
          <ac:chgData name="Data Analyst" userId="a87940b5-5381-4fb3-bebe-612d0594214f" providerId="ADAL" clId="{18968197-A7D4-4CC0-9C08-9C53EB8D2AFE}" dt="2024-09-23T20:52:23.356" v="10" actId="478"/>
          <ac:spMkLst>
            <pc:docMk/>
            <pc:sldMk cId="0" sldId="265"/>
            <ac:spMk id="14" creationId="{00000000-0000-0000-0000-000000000000}"/>
          </ac:spMkLst>
        </pc:spChg>
        <pc:spChg chg="mod">
          <ac:chgData name="Data Analyst" userId="a87940b5-5381-4fb3-bebe-612d0594214f" providerId="ADAL" clId="{18968197-A7D4-4CC0-9C08-9C53EB8D2AFE}" dt="2024-09-24T13:56:08.608" v="13"/>
          <ac:spMkLst>
            <pc:docMk/>
            <pc:sldMk cId="0" sldId="265"/>
            <ac:spMk id="14" creationId="{F44A0DC9-01B0-2E7E-9CBD-0E7271D15C67}"/>
          </ac:spMkLst>
        </pc:spChg>
        <pc:grpChg chg="add del">
          <ac:chgData name="Data Analyst" userId="a87940b5-5381-4fb3-bebe-612d0594214f" providerId="ADAL" clId="{18968197-A7D4-4CC0-9C08-9C53EB8D2AFE}" dt="2024-09-23T20:52:20.504" v="9" actId="478"/>
          <ac:grpSpMkLst>
            <pc:docMk/>
            <pc:sldMk cId="0" sldId="265"/>
            <ac:grpSpMk id="3" creationId="{00000000-0000-0000-0000-000000000000}"/>
          </ac:grpSpMkLst>
        </pc:grpChg>
        <pc:grpChg chg="add mod">
          <ac:chgData name="Data Analyst" userId="a87940b5-5381-4fb3-bebe-612d0594214f" providerId="ADAL" clId="{18968197-A7D4-4CC0-9C08-9C53EB8D2AFE}" dt="2024-09-24T13:56:08.608" v="13"/>
          <ac:grpSpMkLst>
            <pc:docMk/>
            <pc:sldMk cId="0" sldId="265"/>
            <ac:grpSpMk id="7" creationId="{732CAE32-810C-FADE-0320-DE853384C10F}"/>
          </ac:grpSpMkLst>
        </pc:grpChg>
        <pc:grpChg chg="del">
          <ac:chgData name="Data Analyst" userId="a87940b5-5381-4fb3-bebe-612d0594214f" providerId="ADAL" clId="{18968197-A7D4-4CC0-9C08-9C53EB8D2AFE}" dt="2024-09-23T20:52:25.564" v="11" actId="478"/>
          <ac:grpSpMkLst>
            <pc:docMk/>
            <pc:sldMk cId="0" sldId="265"/>
            <ac:grpSpMk id="8" creationId="{00000000-0000-0000-0000-000000000000}"/>
          </ac:grpSpMkLst>
        </pc:grpChg>
      </pc:sldChg>
      <pc:sldChg chg="delSp modSp mod">
        <pc:chgData name="Data Analyst" userId="a87940b5-5381-4fb3-bebe-612d0594214f" providerId="ADAL" clId="{18968197-A7D4-4CC0-9C08-9C53EB8D2AFE}" dt="2024-09-25T15:24:58.495" v="27" actId="478"/>
        <pc:sldMkLst>
          <pc:docMk/>
          <pc:sldMk cId="0" sldId="267"/>
        </pc:sldMkLst>
        <pc:spChg chg="del mod">
          <ac:chgData name="Data Analyst" userId="a87940b5-5381-4fb3-bebe-612d0594214f" providerId="ADAL" clId="{18968197-A7D4-4CC0-9C08-9C53EB8D2AFE}" dt="2024-09-25T15:24:58.495" v="27" actId="478"/>
          <ac:spMkLst>
            <pc:docMk/>
            <pc:sldMk cId="0" sldId="267"/>
            <ac:spMk id="8" creationId="{00000000-0000-0000-0000-000000000000}"/>
          </ac:spMkLst>
        </pc:spChg>
        <pc:spChg chg="del mod">
          <ac:chgData name="Data Analyst" userId="a87940b5-5381-4fb3-bebe-612d0594214f" providerId="ADAL" clId="{18968197-A7D4-4CC0-9C08-9C53EB8D2AFE}" dt="2024-09-25T14:27:18.259" v="23" actId="478"/>
          <ac:spMkLst>
            <pc:docMk/>
            <pc:sldMk cId="0" sldId="267"/>
            <ac:spMk id="10" creationId="{00000000-0000-0000-0000-000000000000}"/>
          </ac:spMkLst>
        </pc:spChg>
        <pc:spChg chg="del mod">
          <ac:chgData name="Data Analyst" userId="a87940b5-5381-4fb3-bebe-612d0594214f" providerId="ADAL" clId="{18968197-A7D4-4CC0-9C08-9C53EB8D2AFE}" dt="2024-09-25T14:27:17.219" v="22" actId="478"/>
          <ac:spMkLst>
            <pc:docMk/>
            <pc:sldMk cId="0" sldId="267"/>
            <ac:spMk id="11" creationId="{00000000-0000-0000-0000-000000000000}"/>
          </ac:spMkLst>
        </pc:spChg>
        <pc:spChg chg="del mod">
          <ac:chgData name="Data Analyst" userId="a87940b5-5381-4fb3-bebe-612d0594214f" providerId="ADAL" clId="{18968197-A7D4-4CC0-9C08-9C53EB8D2AFE}" dt="2024-09-25T14:27:19.929" v="24" actId="478"/>
          <ac:spMkLst>
            <pc:docMk/>
            <pc:sldMk cId="0" sldId="267"/>
            <ac:spMk id="12" creationId="{00000000-0000-0000-0000-000000000000}"/>
          </ac:spMkLst>
        </pc:spChg>
        <pc:spChg chg="del">
          <ac:chgData name="Data Analyst" userId="a87940b5-5381-4fb3-bebe-612d0594214f" providerId="ADAL" clId="{18968197-A7D4-4CC0-9C08-9C53EB8D2AFE}" dt="2024-09-25T14:27:23.219" v="25" actId="478"/>
          <ac:spMkLst>
            <pc:docMk/>
            <pc:sldMk cId="0" sldId="267"/>
            <ac:spMk id="13" creationId="{00000000-0000-0000-0000-000000000000}"/>
          </ac:spMkLst>
        </pc:spChg>
        <pc:picChg chg="del">
          <ac:chgData name="Data Analyst" userId="a87940b5-5381-4fb3-bebe-612d0594214f" providerId="ADAL" clId="{18968197-A7D4-4CC0-9C08-9C53EB8D2AFE}" dt="2024-09-25T14:27:10.942" v="17" actId="478"/>
          <ac:picMkLst>
            <pc:docMk/>
            <pc:sldMk cId="0" sldId="267"/>
            <ac:picMk id="9" creationId="{00000000-0000-0000-0000-000000000000}"/>
          </ac:picMkLst>
        </pc:picChg>
      </pc:sldChg>
      <pc:sldChg chg="delSp mod">
        <pc:chgData name="Data Analyst" userId="a87940b5-5381-4fb3-bebe-612d0594214f" providerId="ADAL" clId="{18968197-A7D4-4CC0-9C08-9C53EB8D2AFE}" dt="2024-09-25T16:08:27.439" v="29" actId="478"/>
        <pc:sldMkLst>
          <pc:docMk/>
          <pc:sldMk cId="0" sldId="269"/>
        </pc:sldMkLst>
        <pc:spChg chg="del">
          <ac:chgData name="Data Analyst" userId="a87940b5-5381-4fb3-bebe-612d0594214f" providerId="ADAL" clId="{18968197-A7D4-4CC0-9C08-9C53EB8D2AFE}" dt="2024-09-25T16:08:27.439" v="29" actId="478"/>
          <ac:spMkLst>
            <pc:docMk/>
            <pc:sldMk cId="0" sldId="269"/>
            <ac:spMk id="7" creationId="{00000000-0000-0000-0000-000000000000}"/>
          </ac:spMkLst>
        </pc:spChg>
        <pc:picChg chg="del">
          <ac:chgData name="Data Analyst" userId="a87940b5-5381-4fb3-bebe-612d0594214f" providerId="ADAL" clId="{18968197-A7D4-4CC0-9C08-9C53EB8D2AFE}" dt="2024-09-25T16:08:25.649" v="28" actId="478"/>
          <ac:picMkLst>
            <pc:docMk/>
            <pc:sldMk cId="0" sldId="269"/>
            <ac:picMk id="6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3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4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5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7.png"/><Relationship Id="rId7" Type="http://schemas.openxmlformats.org/officeDocument/2006/relationships/image" Target="../media/image5.sv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svg"/><Relationship Id="rId3" Type="http://schemas.openxmlformats.org/officeDocument/2006/relationships/image" Target="../media/image26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openxmlformats.org/officeDocument/2006/relationships/image" Target="../media/image27.svg"/><Relationship Id="rId9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1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3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5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20.svg"/><Relationship Id="rId1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18.jpeg"/><Relationship Id="rId16" Type="http://schemas.openxmlformats.org/officeDocument/2006/relationships/image" Target="../media/image23.png"/><Relationship Id="rId20" Type="http://schemas.openxmlformats.org/officeDocument/2006/relationships/image" Target="../media/image2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22.svg"/><Relationship Id="rId10" Type="http://schemas.openxmlformats.org/officeDocument/2006/relationships/image" Target="../media/image9.png"/><Relationship Id="rId19" Type="http://schemas.openxmlformats.org/officeDocument/2006/relationships/image" Target="../media/image26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9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640" r="-2274" b="-1449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0786292" y="5307541"/>
            <a:ext cx="7057478" cy="5233570"/>
            <a:chOff x="0" y="0"/>
            <a:chExt cx="833513" cy="6181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3513" cy="618103"/>
            </a:xfrm>
            <a:custGeom>
              <a:avLst/>
              <a:gdLst/>
              <a:ahLst/>
              <a:cxnLst/>
              <a:rect l="l" t="t" r="r" b="b"/>
              <a:pathLst>
                <a:path w="833513" h="618103">
                  <a:moveTo>
                    <a:pt x="123959" y="0"/>
                  </a:moveTo>
                  <a:lnTo>
                    <a:pt x="709555" y="0"/>
                  </a:lnTo>
                  <a:cubicBezTo>
                    <a:pt x="742430" y="0"/>
                    <a:pt x="773960" y="13060"/>
                    <a:pt x="797207" y="36307"/>
                  </a:cubicBezTo>
                  <a:cubicBezTo>
                    <a:pt x="820453" y="59554"/>
                    <a:pt x="833513" y="91083"/>
                    <a:pt x="833513" y="123959"/>
                  </a:cubicBezTo>
                  <a:lnTo>
                    <a:pt x="833513" y="494144"/>
                  </a:lnTo>
                  <a:cubicBezTo>
                    <a:pt x="833513" y="562605"/>
                    <a:pt x="778015" y="618103"/>
                    <a:pt x="709555" y="618103"/>
                  </a:cubicBezTo>
                  <a:lnTo>
                    <a:pt x="123959" y="618103"/>
                  </a:lnTo>
                  <a:cubicBezTo>
                    <a:pt x="91083" y="618103"/>
                    <a:pt x="59554" y="605043"/>
                    <a:pt x="36307" y="581797"/>
                  </a:cubicBezTo>
                  <a:cubicBezTo>
                    <a:pt x="13060" y="558550"/>
                    <a:pt x="0" y="527020"/>
                    <a:pt x="0" y="494144"/>
                  </a:cubicBezTo>
                  <a:lnTo>
                    <a:pt x="0" y="123959"/>
                  </a:lnTo>
                  <a:cubicBezTo>
                    <a:pt x="0" y="91083"/>
                    <a:pt x="13060" y="59554"/>
                    <a:pt x="36307" y="36307"/>
                  </a:cubicBezTo>
                  <a:cubicBezTo>
                    <a:pt x="59554" y="13060"/>
                    <a:pt x="91083" y="0"/>
                    <a:pt x="12395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833513" cy="618103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8" name="Group 8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Freeform 16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7" name="TextBox 17"/>
          <p:cNvSpPr txBox="1"/>
          <p:nvPr/>
        </p:nvSpPr>
        <p:spPr>
          <a:xfrm>
            <a:off x="11726122" y="6261711"/>
            <a:ext cx="4941077" cy="1481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95"/>
              </a:lnSpc>
            </a:pPr>
            <a:r>
              <a:rPr lang="en-US" sz="5268">
                <a:solidFill>
                  <a:srgbClr val="010101"/>
                </a:solidFill>
                <a:latin typeface="Garnett 1"/>
                <a:ea typeface="Garnett 1"/>
                <a:cs typeface="Garnett 1"/>
                <a:sym typeface="Garnett 1"/>
              </a:rPr>
              <a:t>Sexual Health Board Report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28700" y="9258300"/>
            <a:ext cx="7456685" cy="329096"/>
            <a:chOff x="0" y="0"/>
            <a:chExt cx="9942247" cy="43879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0786292" y="5307541"/>
            <a:ext cx="7057478" cy="5233570"/>
            <a:chOff x="0" y="0"/>
            <a:chExt cx="833513" cy="6181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3513" cy="618103"/>
            </a:xfrm>
            <a:custGeom>
              <a:avLst/>
              <a:gdLst/>
              <a:ahLst/>
              <a:cxnLst/>
              <a:rect l="l" t="t" r="r" b="b"/>
              <a:pathLst>
                <a:path w="833513" h="618103">
                  <a:moveTo>
                    <a:pt x="123959" y="0"/>
                  </a:moveTo>
                  <a:lnTo>
                    <a:pt x="709555" y="0"/>
                  </a:lnTo>
                  <a:cubicBezTo>
                    <a:pt x="742430" y="0"/>
                    <a:pt x="773960" y="13060"/>
                    <a:pt x="797207" y="36307"/>
                  </a:cubicBezTo>
                  <a:cubicBezTo>
                    <a:pt x="820453" y="59554"/>
                    <a:pt x="833513" y="91083"/>
                    <a:pt x="833513" y="123959"/>
                  </a:cubicBezTo>
                  <a:lnTo>
                    <a:pt x="833513" y="494144"/>
                  </a:lnTo>
                  <a:cubicBezTo>
                    <a:pt x="833513" y="562605"/>
                    <a:pt x="778015" y="618103"/>
                    <a:pt x="709555" y="618103"/>
                  </a:cubicBezTo>
                  <a:lnTo>
                    <a:pt x="123959" y="618103"/>
                  </a:lnTo>
                  <a:cubicBezTo>
                    <a:pt x="91083" y="618103"/>
                    <a:pt x="59554" y="605043"/>
                    <a:pt x="36307" y="581797"/>
                  </a:cubicBezTo>
                  <a:cubicBezTo>
                    <a:pt x="13060" y="558550"/>
                    <a:pt x="0" y="527020"/>
                    <a:pt x="0" y="494144"/>
                  </a:cubicBezTo>
                  <a:lnTo>
                    <a:pt x="0" y="123959"/>
                  </a:lnTo>
                  <a:cubicBezTo>
                    <a:pt x="0" y="91083"/>
                    <a:pt x="13060" y="59554"/>
                    <a:pt x="36307" y="36307"/>
                  </a:cubicBezTo>
                  <a:cubicBezTo>
                    <a:pt x="59554" y="13060"/>
                    <a:pt x="91083" y="0"/>
                    <a:pt x="12395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833513" cy="618103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095166" y="7499787"/>
            <a:ext cx="6439730" cy="1177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2"/>
              </a:lnSpc>
            </a:pPr>
            <a:r>
              <a:rPr lang="en-US" sz="4174">
                <a:solidFill>
                  <a:srgbClr val="010101"/>
                </a:solidFill>
                <a:latin typeface="Garnett 1"/>
                <a:ea typeface="Garnett 1"/>
                <a:cs typeface="Garnett 1"/>
                <a:sym typeface="Garnett 1"/>
              </a:rPr>
              <a:t>239,720 Test results</a:t>
            </a:r>
          </a:p>
          <a:p>
            <a:pPr algn="ctr">
              <a:lnSpc>
                <a:spcPts val="4592"/>
              </a:lnSpc>
            </a:pPr>
            <a:r>
              <a:rPr lang="en-US" sz="4174">
                <a:solidFill>
                  <a:srgbClr val="010101"/>
                </a:solidFill>
                <a:latin typeface="Garnett 1"/>
                <a:ea typeface="Garnett 1"/>
                <a:cs typeface="Garnett 1"/>
                <a:sym typeface="Garnett 1"/>
              </a:rPr>
              <a:t>39,234 Treatment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095166" y="6274348"/>
            <a:ext cx="6439730" cy="888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Improving the Health of Our Community</a:t>
            </a:r>
          </a:p>
        </p:txBody>
      </p:sp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615605" y="597909"/>
            <a:ext cx="11228165" cy="9943201"/>
            <a:chOff x="0" y="0"/>
            <a:chExt cx="1326086" cy="11743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26086" cy="1174328"/>
            </a:xfrm>
            <a:custGeom>
              <a:avLst/>
              <a:gdLst/>
              <a:ahLst/>
              <a:cxnLst/>
              <a:rect l="l" t="t" r="r" b="b"/>
              <a:pathLst>
                <a:path w="1326086" h="1174328">
                  <a:moveTo>
                    <a:pt x="77915" y="0"/>
                  </a:moveTo>
                  <a:lnTo>
                    <a:pt x="1248172" y="0"/>
                  </a:lnTo>
                  <a:cubicBezTo>
                    <a:pt x="1291203" y="0"/>
                    <a:pt x="1326086" y="34884"/>
                    <a:pt x="1326086" y="77915"/>
                  </a:cubicBezTo>
                  <a:lnTo>
                    <a:pt x="1326086" y="1096413"/>
                  </a:lnTo>
                  <a:cubicBezTo>
                    <a:pt x="1326086" y="1139444"/>
                    <a:pt x="1291203" y="1174328"/>
                    <a:pt x="1248172" y="1174328"/>
                  </a:cubicBezTo>
                  <a:lnTo>
                    <a:pt x="77915" y="1174328"/>
                  </a:lnTo>
                  <a:cubicBezTo>
                    <a:pt x="34884" y="1174328"/>
                    <a:pt x="0" y="1139444"/>
                    <a:pt x="0" y="1096413"/>
                  </a:cubicBezTo>
                  <a:lnTo>
                    <a:pt x="0" y="77915"/>
                  </a:lnTo>
                  <a:cubicBezTo>
                    <a:pt x="0" y="34884"/>
                    <a:pt x="34884" y="0"/>
                    <a:pt x="77915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326086" cy="1174328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657147" y="1370649"/>
            <a:ext cx="10186624" cy="9170462"/>
            <a:chOff x="0" y="0"/>
            <a:chExt cx="1203077" cy="10830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03077" cy="1083064"/>
            </a:xfrm>
            <a:custGeom>
              <a:avLst/>
              <a:gdLst/>
              <a:ahLst/>
              <a:cxnLst/>
              <a:rect l="l" t="t" r="r" b="b"/>
              <a:pathLst>
                <a:path w="1203077" h="1083064">
                  <a:moveTo>
                    <a:pt x="85881" y="0"/>
                  </a:moveTo>
                  <a:lnTo>
                    <a:pt x="1117196" y="0"/>
                  </a:lnTo>
                  <a:cubicBezTo>
                    <a:pt x="1164626" y="0"/>
                    <a:pt x="1203077" y="38450"/>
                    <a:pt x="1203077" y="85881"/>
                  </a:cubicBezTo>
                  <a:lnTo>
                    <a:pt x="1203077" y="997183"/>
                  </a:lnTo>
                  <a:cubicBezTo>
                    <a:pt x="1203077" y="1019960"/>
                    <a:pt x="1194028" y="1041804"/>
                    <a:pt x="1177923" y="1057910"/>
                  </a:cubicBezTo>
                  <a:cubicBezTo>
                    <a:pt x="1161817" y="1074016"/>
                    <a:pt x="1139973" y="1083064"/>
                    <a:pt x="1117196" y="1083064"/>
                  </a:cubicBezTo>
                  <a:lnTo>
                    <a:pt x="85881" y="1083064"/>
                  </a:lnTo>
                  <a:cubicBezTo>
                    <a:pt x="38450" y="1083064"/>
                    <a:pt x="0" y="1044614"/>
                    <a:pt x="0" y="997183"/>
                  </a:cubicBezTo>
                  <a:lnTo>
                    <a:pt x="0" y="85881"/>
                  </a:lnTo>
                  <a:cubicBezTo>
                    <a:pt x="0" y="63104"/>
                    <a:pt x="9048" y="41260"/>
                    <a:pt x="25154" y="25154"/>
                  </a:cubicBezTo>
                  <a:cubicBezTo>
                    <a:pt x="41260" y="9048"/>
                    <a:pt x="63104" y="0"/>
                    <a:pt x="85881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03077" cy="1083064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117" y="1739593"/>
            <a:ext cx="10579836" cy="801569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933288" y="3266129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0"/>
              </a:lnSpc>
            </a:pPr>
            <a:r>
              <a:rPr lang="en-US" sz="1354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4303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40995" y="3266129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6017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038569" y="7250948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FDDD4F"/>
                </a:solidFill>
                <a:latin typeface="Garnett 3"/>
                <a:ea typeface="Garnett 3"/>
                <a:cs typeface="Garnett 3"/>
                <a:sym typeface="Garnett 3"/>
              </a:rPr>
              <a:t>606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34795" y="7046646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FDDD4F"/>
                </a:solidFill>
                <a:latin typeface="Garnett 3"/>
                <a:ea typeface="Garnett 3"/>
                <a:cs typeface="Garnett 3"/>
                <a:sym typeface="Garnett 3"/>
              </a:rPr>
              <a:t>318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31887" y="2012021"/>
            <a:ext cx="4538437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STBBI Testing</a:t>
            </a:r>
          </a:p>
        </p:txBody>
      </p:sp>
      <p:grpSp>
        <p:nvGrpSpPr>
          <p:cNvPr id="12" name="Group 12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4" name="Group 14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2" name="Freeform 22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931254" y="820947"/>
            <a:ext cx="9912517" cy="9720164"/>
            <a:chOff x="0" y="0"/>
            <a:chExt cx="1170704" cy="11479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0704" cy="1147986"/>
            </a:xfrm>
            <a:custGeom>
              <a:avLst/>
              <a:gdLst/>
              <a:ahLst/>
              <a:cxnLst/>
              <a:rect l="l" t="t" r="r" b="b"/>
              <a:pathLst>
                <a:path w="1170704" h="1147986">
                  <a:moveTo>
                    <a:pt x="88256" y="0"/>
                  </a:moveTo>
                  <a:lnTo>
                    <a:pt x="1082448" y="0"/>
                  </a:lnTo>
                  <a:cubicBezTo>
                    <a:pt x="1105855" y="0"/>
                    <a:pt x="1128303" y="9298"/>
                    <a:pt x="1144854" y="25850"/>
                  </a:cubicBezTo>
                  <a:cubicBezTo>
                    <a:pt x="1161405" y="42401"/>
                    <a:pt x="1170704" y="64849"/>
                    <a:pt x="1170704" y="88256"/>
                  </a:cubicBezTo>
                  <a:lnTo>
                    <a:pt x="1170704" y="1059730"/>
                  </a:lnTo>
                  <a:cubicBezTo>
                    <a:pt x="1170704" y="1083137"/>
                    <a:pt x="1161405" y="1105585"/>
                    <a:pt x="1144854" y="1122137"/>
                  </a:cubicBezTo>
                  <a:cubicBezTo>
                    <a:pt x="1128303" y="1138688"/>
                    <a:pt x="1105855" y="1147986"/>
                    <a:pt x="1082448" y="1147986"/>
                  </a:cubicBezTo>
                  <a:lnTo>
                    <a:pt x="88256" y="1147986"/>
                  </a:lnTo>
                  <a:cubicBezTo>
                    <a:pt x="64849" y="1147986"/>
                    <a:pt x="42401" y="1138688"/>
                    <a:pt x="25850" y="1122137"/>
                  </a:cubicBezTo>
                  <a:cubicBezTo>
                    <a:pt x="9298" y="1105585"/>
                    <a:pt x="0" y="1083137"/>
                    <a:pt x="0" y="1059730"/>
                  </a:cubicBezTo>
                  <a:lnTo>
                    <a:pt x="0" y="88256"/>
                  </a:lnTo>
                  <a:cubicBezTo>
                    <a:pt x="0" y="64849"/>
                    <a:pt x="9298" y="42401"/>
                    <a:pt x="25850" y="25850"/>
                  </a:cubicBezTo>
                  <a:cubicBezTo>
                    <a:pt x="42401" y="9298"/>
                    <a:pt x="64849" y="0"/>
                    <a:pt x="88256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170704" cy="114798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942592" y="1202339"/>
            <a:ext cx="4809359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Positivity Rate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July 2022-June 2024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914" y="1389817"/>
            <a:ext cx="9505030" cy="826373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40260" y="3563476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3"/>
                <a:ea typeface="Garnett 3"/>
                <a:cs typeface="Garnett 3"/>
                <a:sym typeface="Garnett 3"/>
              </a:rPr>
              <a:t>6.2%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02669" y="5171342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3"/>
                <a:ea typeface="Garnett 3"/>
                <a:cs typeface="Garnett 3"/>
                <a:sym typeface="Garnett 3"/>
              </a:rPr>
              <a:t>4.5%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06675" y="6070536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3"/>
                <a:ea typeface="Garnett 3"/>
                <a:cs typeface="Garnett 3"/>
                <a:sym typeface="Garnett 3"/>
              </a:rPr>
              <a:t>3.0%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906024" y="7735478"/>
            <a:ext cx="650445" cy="269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2"/>
              </a:lnSpc>
            </a:pPr>
            <a:r>
              <a:rPr lang="en-US" sz="1911">
                <a:solidFill>
                  <a:srgbClr val="E5E5E5"/>
                </a:solidFill>
                <a:latin typeface="Garnett 3"/>
                <a:ea typeface="Garnett 3"/>
                <a:cs typeface="Garnett 3"/>
                <a:sym typeface="Garnett 3"/>
              </a:rPr>
              <a:t>1.3%</a:t>
            </a:r>
          </a:p>
        </p:txBody>
      </p:sp>
      <p:grpSp>
        <p:nvGrpSpPr>
          <p:cNvPr id="12" name="Group 12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4" name="Group 14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2" name="Freeform 22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008040" y="358039"/>
            <a:ext cx="11835731" cy="10183071"/>
            <a:chOff x="0" y="0"/>
            <a:chExt cx="1397842" cy="12026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97842" cy="1202657"/>
            </a:xfrm>
            <a:custGeom>
              <a:avLst/>
              <a:gdLst/>
              <a:ahLst/>
              <a:cxnLst/>
              <a:rect l="l" t="t" r="r" b="b"/>
              <a:pathLst>
                <a:path w="1397842" h="1202657">
                  <a:moveTo>
                    <a:pt x="73915" y="0"/>
                  </a:moveTo>
                  <a:lnTo>
                    <a:pt x="1323927" y="0"/>
                  </a:lnTo>
                  <a:cubicBezTo>
                    <a:pt x="1343531" y="0"/>
                    <a:pt x="1362331" y="7787"/>
                    <a:pt x="1376193" y="21649"/>
                  </a:cubicBezTo>
                  <a:cubicBezTo>
                    <a:pt x="1390055" y="35511"/>
                    <a:pt x="1397842" y="54311"/>
                    <a:pt x="1397842" y="73915"/>
                  </a:cubicBezTo>
                  <a:lnTo>
                    <a:pt x="1397842" y="1128742"/>
                  </a:lnTo>
                  <a:cubicBezTo>
                    <a:pt x="1397842" y="1169564"/>
                    <a:pt x="1364749" y="1202657"/>
                    <a:pt x="1323927" y="1202657"/>
                  </a:cubicBezTo>
                  <a:lnTo>
                    <a:pt x="73915" y="1202657"/>
                  </a:lnTo>
                  <a:cubicBezTo>
                    <a:pt x="54311" y="1202657"/>
                    <a:pt x="35511" y="1194870"/>
                    <a:pt x="21649" y="1181008"/>
                  </a:cubicBezTo>
                  <a:cubicBezTo>
                    <a:pt x="7787" y="1167146"/>
                    <a:pt x="0" y="1148346"/>
                    <a:pt x="0" y="1128742"/>
                  </a:cubicBezTo>
                  <a:lnTo>
                    <a:pt x="0" y="73915"/>
                  </a:lnTo>
                  <a:cubicBezTo>
                    <a:pt x="0" y="54311"/>
                    <a:pt x="7787" y="35511"/>
                    <a:pt x="21649" y="21649"/>
                  </a:cubicBezTo>
                  <a:cubicBezTo>
                    <a:pt x="35511" y="7787"/>
                    <a:pt x="54311" y="0"/>
                    <a:pt x="73915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397842" cy="1202657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6807375" y="1447044"/>
          <a:ext cx="10451925" cy="6991350"/>
        </p:xfrm>
        <a:graphic>
          <a:graphicData uri="http://schemas.openxmlformats.org/drawingml/2006/table">
            <a:tbl>
              <a:tblPr/>
              <a:tblGrid>
                <a:gridCol w="23039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4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4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3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346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3830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Cost / Test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Test Volumes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Labour cost / Test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July Total Cost  / Test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830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HIV Ag/Ab Combo Assay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$1.85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1618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$ 4.24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Syphilis TP Assay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$ 1.34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1293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$ 3.73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Aptima Combo 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$9.50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5868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$ 11.89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HIV-1 QuantDx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$25.00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12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3"/>
                          <a:ea typeface="Garnett 3"/>
                          <a:cs typeface="Garnett 3"/>
                          <a:sym typeface="Garnett 3"/>
                        </a:rPr>
                        <a:t> $ 27.39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6807375" y="638931"/>
            <a:ext cx="3670486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June 2024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Per Test Cost </a:t>
            </a:r>
          </a:p>
        </p:txBody>
      </p:sp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4850772" y="1370649"/>
            <a:ext cx="12992999" cy="9170462"/>
            <a:chOff x="0" y="0"/>
            <a:chExt cx="1534519" cy="10830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34519" cy="1083064"/>
            </a:xfrm>
            <a:custGeom>
              <a:avLst/>
              <a:gdLst/>
              <a:ahLst/>
              <a:cxnLst/>
              <a:rect l="l" t="t" r="r" b="b"/>
              <a:pathLst>
                <a:path w="1534519" h="1083064">
                  <a:moveTo>
                    <a:pt x="67331" y="0"/>
                  </a:moveTo>
                  <a:lnTo>
                    <a:pt x="1467188" y="0"/>
                  </a:lnTo>
                  <a:cubicBezTo>
                    <a:pt x="1485045" y="0"/>
                    <a:pt x="1502171" y="7094"/>
                    <a:pt x="1514799" y="19721"/>
                  </a:cubicBezTo>
                  <a:cubicBezTo>
                    <a:pt x="1527426" y="32348"/>
                    <a:pt x="1534519" y="49474"/>
                    <a:pt x="1534519" y="67331"/>
                  </a:cubicBezTo>
                  <a:lnTo>
                    <a:pt x="1534519" y="1015733"/>
                  </a:lnTo>
                  <a:cubicBezTo>
                    <a:pt x="1534519" y="1052919"/>
                    <a:pt x="1504374" y="1083064"/>
                    <a:pt x="1467188" y="1083064"/>
                  </a:cubicBezTo>
                  <a:lnTo>
                    <a:pt x="67331" y="1083064"/>
                  </a:lnTo>
                  <a:cubicBezTo>
                    <a:pt x="30145" y="1083064"/>
                    <a:pt x="0" y="1052919"/>
                    <a:pt x="0" y="1015733"/>
                  </a:cubicBezTo>
                  <a:lnTo>
                    <a:pt x="0" y="67331"/>
                  </a:lnTo>
                  <a:cubicBezTo>
                    <a:pt x="0" y="30145"/>
                    <a:pt x="30145" y="0"/>
                    <a:pt x="67331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534519" cy="1083064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213239" y="2189204"/>
            <a:ext cx="3930761" cy="696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4"/>
              </a:lnSpc>
            </a:pPr>
            <a:r>
              <a:rPr lang="en-US" sz="2495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Monthly Cost Savings from Express Testing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64153" y="8978410"/>
            <a:ext cx="5441899" cy="54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1"/>
              </a:lnSpc>
            </a:pPr>
            <a:r>
              <a:rPr lang="en-US" sz="1937">
                <a:solidFill>
                  <a:srgbClr val="14180F"/>
                </a:solidFill>
                <a:latin typeface="Garnett 1"/>
                <a:ea typeface="Garnett 1"/>
                <a:cs typeface="Garnett 1"/>
                <a:sym typeface="Garnett 1"/>
              </a:rPr>
              <a:t>Total cumulative savings to-date</a:t>
            </a:r>
          </a:p>
          <a:p>
            <a:pPr algn="ctr">
              <a:lnSpc>
                <a:spcPts val="2131"/>
              </a:lnSpc>
            </a:pPr>
            <a:r>
              <a:rPr lang="en-US" sz="1937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$538,282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4041" y="1216305"/>
            <a:ext cx="9987556" cy="8493785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43225" r="-28658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689791" y="1028700"/>
            <a:ext cx="12153979" cy="9512411"/>
            <a:chOff x="0" y="0"/>
            <a:chExt cx="1435428" cy="11234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35428" cy="1123450"/>
            </a:xfrm>
            <a:custGeom>
              <a:avLst/>
              <a:gdLst/>
              <a:ahLst/>
              <a:cxnLst/>
              <a:rect l="l" t="t" r="r" b="b"/>
              <a:pathLst>
                <a:path w="1435428" h="1123450">
                  <a:moveTo>
                    <a:pt x="71979" y="0"/>
                  </a:moveTo>
                  <a:lnTo>
                    <a:pt x="1363449" y="0"/>
                  </a:lnTo>
                  <a:cubicBezTo>
                    <a:pt x="1382539" y="0"/>
                    <a:pt x="1400847" y="7584"/>
                    <a:pt x="1414346" y="21082"/>
                  </a:cubicBezTo>
                  <a:cubicBezTo>
                    <a:pt x="1427845" y="34581"/>
                    <a:pt x="1435428" y="52889"/>
                    <a:pt x="1435428" y="71979"/>
                  </a:cubicBezTo>
                  <a:lnTo>
                    <a:pt x="1435428" y="1051470"/>
                  </a:lnTo>
                  <a:cubicBezTo>
                    <a:pt x="1435428" y="1070560"/>
                    <a:pt x="1427845" y="1088869"/>
                    <a:pt x="1414346" y="1102367"/>
                  </a:cubicBezTo>
                  <a:cubicBezTo>
                    <a:pt x="1400847" y="1115866"/>
                    <a:pt x="1382539" y="1123450"/>
                    <a:pt x="1363449" y="1123450"/>
                  </a:cubicBezTo>
                  <a:lnTo>
                    <a:pt x="71979" y="1123450"/>
                  </a:lnTo>
                  <a:cubicBezTo>
                    <a:pt x="32226" y="1123450"/>
                    <a:pt x="0" y="1091223"/>
                    <a:pt x="0" y="1051470"/>
                  </a:cubicBezTo>
                  <a:lnTo>
                    <a:pt x="0" y="71979"/>
                  </a:lnTo>
                  <a:cubicBezTo>
                    <a:pt x="0" y="52889"/>
                    <a:pt x="7584" y="34581"/>
                    <a:pt x="21082" y="21082"/>
                  </a:cubicBezTo>
                  <a:cubicBezTo>
                    <a:pt x="34581" y="7584"/>
                    <a:pt x="52889" y="0"/>
                    <a:pt x="7197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435428" cy="1123450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165379" y="1398222"/>
            <a:ext cx="4538437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Reasons for Visit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July 2022 - June 2024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65379" y="5484074"/>
            <a:ext cx="2978621" cy="1220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2217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What individuals indicate on the kiosk as the reason for their visit 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377" y="1557149"/>
            <a:ext cx="9959338" cy="8773835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21980" r="-27818" b="-2950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931254" y="2672576"/>
            <a:ext cx="9912517" cy="7868535"/>
            <a:chOff x="0" y="0"/>
            <a:chExt cx="1170704" cy="9293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0704" cy="929302"/>
            </a:xfrm>
            <a:custGeom>
              <a:avLst/>
              <a:gdLst/>
              <a:ahLst/>
              <a:cxnLst/>
              <a:rect l="l" t="t" r="r" b="b"/>
              <a:pathLst>
                <a:path w="1170704" h="929302">
                  <a:moveTo>
                    <a:pt x="88256" y="0"/>
                  </a:moveTo>
                  <a:lnTo>
                    <a:pt x="1082448" y="0"/>
                  </a:lnTo>
                  <a:cubicBezTo>
                    <a:pt x="1105855" y="0"/>
                    <a:pt x="1128303" y="9298"/>
                    <a:pt x="1144854" y="25850"/>
                  </a:cubicBezTo>
                  <a:cubicBezTo>
                    <a:pt x="1161405" y="42401"/>
                    <a:pt x="1170704" y="64849"/>
                    <a:pt x="1170704" y="88256"/>
                  </a:cubicBezTo>
                  <a:lnTo>
                    <a:pt x="1170704" y="841046"/>
                  </a:lnTo>
                  <a:cubicBezTo>
                    <a:pt x="1170704" y="864453"/>
                    <a:pt x="1161405" y="886901"/>
                    <a:pt x="1144854" y="903453"/>
                  </a:cubicBezTo>
                  <a:cubicBezTo>
                    <a:pt x="1128303" y="920004"/>
                    <a:pt x="1105855" y="929302"/>
                    <a:pt x="1082448" y="929302"/>
                  </a:cubicBezTo>
                  <a:lnTo>
                    <a:pt x="88256" y="929302"/>
                  </a:lnTo>
                  <a:cubicBezTo>
                    <a:pt x="64849" y="929302"/>
                    <a:pt x="42401" y="920004"/>
                    <a:pt x="25850" y="903453"/>
                  </a:cubicBezTo>
                  <a:cubicBezTo>
                    <a:pt x="9298" y="886901"/>
                    <a:pt x="0" y="864453"/>
                    <a:pt x="0" y="841046"/>
                  </a:cubicBezTo>
                  <a:lnTo>
                    <a:pt x="0" y="88256"/>
                  </a:lnTo>
                  <a:cubicBezTo>
                    <a:pt x="0" y="64849"/>
                    <a:pt x="9298" y="42401"/>
                    <a:pt x="25850" y="25850"/>
                  </a:cubicBezTo>
                  <a:cubicBezTo>
                    <a:pt x="42401" y="9298"/>
                    <a:pt x="64849" y="0"/>
                    <a:pt x="88256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170704" cy="929302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833819" y="4944731"/>
            <a:ext cx="8617114" cy="3457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3"/>
              </a:lnSpc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2150 uninsured or precariously insured individuals accessing care at HQ (no OHIP or IFH)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algn="l">
              <a:lnSpc>
                <a:spcPts val="2513"/>
              </a:lnSpc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2028 STBBIs diagnosed and treated amongst uninsured individuals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marL="493385" lvl="1" indent="-246693" algn="l">
              <a:lnSpc>
                <a:spcPts val="2513"/>
              </a:lnSpc>
              <a:buFont typeface="Arial"/>
              <a:buChar char="•"/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1321 gonorrhea or chlamydia</a:t>
            </a:r>
          </a:p>
          <a:p>
            <a:pPr marL="493385" lvl="1" indent="-246693" algn="l">
              <a:lnSpc>
                <a:spcPts val="2513"/>
              </a:lnSpc>
              <a:buFont typeface="Arial"/>
              <a:buChar char="•"/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604 syphilis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algn="l">
              <a:lnSpc>
                <a:spcPts val="2513"/>
              </a:lnSpc>
              <a:spcBef>
                <a:spcPct val="0"/>
              </a:spcBef>
            </a:pPr>
            <a:r>
              <a:rPr lang="en-US" sz="2285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2770 treatments given to 1212 service users (includes empiric treatments)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33819" y="3537737"/>
            <a:ext cx="4538437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Unmet STBBI Needs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July 2022 - June 2024</a:t>
            </a:r>
          </a:p>
        </p:txBody>
      </p:sp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9802614" y="4704740"/>
            <a:ext cx="8041156" cy="5836371"/>
            <a:chOff x="0" y="0"/>
            <a:chExt cx="949689" cy="6892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49689" cy="689296"/>
            </a:xfrm>
            <a:custGeom>
              <a:avLst/>
              <a:gdLst/>
              <a:ahLst/>
              <a:cxnLst/>
              <a:rect l="l" t="t" r="r" b="b"/>
              <a:pathLst>
                <a:path w="949689" h="689296">
                  <a:moveTo>
                    <a:pt x="108795" y="0"/>
                  </a:moveTo>
                  <a:lnTo>
                    <a:pt x="840894" y="0"/>
                  </a:lnTo>
                  <a:cubicBezTo>
                    <a:pt x="900980" y="0"/>
                    <a:pt x="949689" y="48709"/>
                    <a:pt x="949689" y="108795"/>
                  </a:cubicBezTo>
                  <a:lnTo>
                    <a:pt x="949689" y="580501"/>
                  </a:lnTo>
                  <a:cubicBezTo>
                    <a:pt x="949689" y="640587"/>
                    <a:pt x="900980" y="689296"/>
                    <a:pt x="840894" y="689296"/>
                  </a:cubicBezTo>
                  <a:lnTo>
                    <a:pt x="108795" y="689296"/>
                  </a:lnTo>
                  <a:cubicBezTo>
                    <a:pt x="79941" y="689296"/>
                    <a:pt x="52268" y="677834"/>
                    <a:pt x="31865" y="657431"/>
                  </a:cubicBezTo>
                  <a:cubicBezTo>
                    <a:pt x="11462" y="637028"/>
                    <a:pt x="0" y="609355"/>
                    <a:pt x="0" y="580501"/>
                  </a:cubicBezTo>
                  <a:lnTo>
                    <a:pt x="0" y="108795"/>
                  </a:lnTo>
                  <a:cubicBezTo>
                    <a:pt x="0" y="48709"/>
                    <a:pt x="48709" y="0"/>
                    <a:pt x="108795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49689" cy="68929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344565" y="5212399"/>
            <a:ext cx="1227021" cy="1227021"/>
          </a:xfrm>
          <a:custGeom>
            <a:avLst/>
            <a:gdLst/>
            <a:ahLst/>
            <a:cxnLst/>
            <a:rect l="l" t="t" r="r" b="b"/>
            <a:pathLst>
              <a:path w="1227021" h="1227021">
                <a:moveTo>
                  <a:pt x="0" y="0"/>
                </a:moveTo>
                <a:lnTo>
                  <a:pt x="1227021" y="0"/>
                </a:lnTo>
                <a:lnTo>
                  <a:pt x="1227021" y="1227022"/>
                </a:lnTo>
                <a:lnTo>
                  <a:pt x="0" y="12270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10249228" y="6971193"/>
            <a:ext cx="7010072" cy="1565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782">
                <a:solidFill>
                  <a:srgbClr val="010101"/>
                </a:solidFill>
                <a:latin typeface="Garnett 1"/>
                <a:ea typeface="Garnett 1"/>
                <a:cs typeface="Garnett 1"/>
                <a:sym typeface="Garnett 1"/>
              </a:rPr>
              <a:t>330 individuals with no OHIP, living with HIV receiving their HIV care at HQ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842524" y="5342450"/>
            <a:ext cx="6439730" cy="888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Unmet HIV Needs</a:t>
            </a:r>
          </a:p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July 2022 - June 2024</a:t>
            </a:r>
          </a:p>
        </p:txBody>
      </p:sp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743942" y="1028700"/>
            <a:ext cx="10099829" cy="9512411"/>
            <a:chOff x="0" y="0"/>
            <a:chExt cx="1192826" cy="11234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92826" cy="1123450"/>
            </a:xfrm>
            <a:custGeom>
              <a:avLst/>
              <a:gdLst/>
              <a:ahLst/>
              <a:cxnLst/>
              <a:rect l="l" t="t" r="r" b="b"/>
              <a:pathLst>
                <a:path w="1192826" h="1123450">
                  <a:moveTo>
                    <a:pt x="86619" y="0"/>
                  </a:moveTo>
                  <a:lnTo>
                    <a:pt x="1106207" y="0"/>
                  </a:lnTo>
                  <a:cubicBezTo>
                    <a:pt x="1154045" y="0"/>
                    <a:pt x="1192826" y="38781"/>
                    <a:pt x="1192826" y="86619"/>
                  </a:cubicBezTo>
                  <a:lnTo>
                    <a:pt x="1192826" y="1036831"/>
                  </a:lnTo>
                  <a:cubicBezTo>
                    <a:pt x="1192826" y="1084669"/>
                    <a:pt x="1154045" y="1123450"/>
                    <a:pt x="1106207" y="1123450"/>
                  </a:cubicBezTo>
                  <a:lnTo>
                    <a:pt x="86619" y="1123450"/>
                  </a:lnTo>
                  <a:cubicBezTo>
                    <a:pt x="38781" y="1123450"/>
                    <a:pt x="0" y="1084669"/>
                    <a:pt x="0" y="1036831"/>
                  </a:cubicBezTo>
                  <a:lnTo>
                    <a:pt x="0" y="86619"/>
                  </a:lnTo>
                  <a:cubicBezTo>
                    <a:pt x="0" y="38781"/>
                    <a:pt x="38781" y="0"/>
                    <a:pt x="8661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192826" cy="1123450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598248" y="1569262"/>
            <a:ext cx="5586735" cy="376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1"/>
              </a:lnSpc>
            </a:pPr>
            <a:r>
              <a:rPr lang="en-US" sz="2610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Unmet STBBI Needs: Age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731" y="1378582"/>
            <a:ext cx="9573235" cy="828293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 rot="-5400000">
            <a:off x="6356402" y="4717418"/>
            <a:ext cx="4502742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9"/>
              </a:lnSpc>
            </a:pPr>
            <a:r>
              <a:rPr lang="en-US" sz="2199">
                <a:solidFill>
                  <a:srgbClr val="14180F"/>
                </a:solidFill>
                <a:latin typeface="Garnett 2"/>
                <a:ea typeface="Garnett 2"/>
                <a:cs typeface="Garnett 2"/>
                <a:sym typeface="Garnett 2"/>
              </a:rPr>
              <a:t>Number of individuals</a:t>
            </a:r>
          </a:p>
        </p:txBody>
      </p:sp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956" b="-2495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3779889" y="1433412"/>
            <a:ext cx="14063882" cy="9107699"/>
            <a:chOff x="0" y="0"/>
            <a:chExt cx="1660995" cy="10756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60995" cy="1075652"/>
            </a:xfrm>
            <a:custGeom>
              <a:avLst/>
              <a:gdLst/>
              <a:ahLst/>
              <a:cxnLst/>
              <a:rect l="l" t="t" r="r" b="b"/>
              <a:pathLst>
                <a:path w="1660995" h="1075652">
                  <a:moveTo>
                    <a:pt x="62205" y="0"/>
                  </a:moveTo>
                  <a:lnTo>
                    <a:pt x="1598790" y="0"/>
                  </a:lnTo>
                  <a:cubicBezTo>
                    <a:pt x="1615288" y="0"/>
                    <a:pt x="1631110" y="6554"/>
                    <a:pt x="1642775" y="18219"/>
                  </a:cubicBezTo>
                  <a:cubicBezTo>
                    <a:pt x="1654441" y="29885"/>
                    <a:pt x="1660995" y="45707"/>
                    <a:pt x="1660995" y="62205"/>
                  </a:cubicBezTo>
                  <a:lnTo>
                    <a:pt x="1660995" y="1013447"/>
                  </a:lnTo>
                  <a:cubicBezTo>
                    <a:pt x="1660995" y="1047802"/>
                    <a:pt x="1633145" y="1075652"/>
                    <a:pt x="1598790" y="1075652"/>
                  </a:cubicBezTo>
                  <a:lnTo>
                    <a:pt x="62205" y="1075652"/>
                  </a:lnTo>
                  <a:cubicBezTo>
                    <a:pt x="27850" y="1075652"/>
                    <a:pt x="0" y="1047802"/>
                    <a:pt x="0" y="1013447"/>
                  </a:cubicBezTo>
                  <a:lnTo>
                    <a:pt x="0" y="62205"/>
                  </a:lnTo>
                  <a:cubicBezTo>
                    <a:pt x="0" y="27850"/>
                    <a:pt x="27850" y="0"/>
                    <a:pt x="62205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 u="sn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660995" cy="1075652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 u="sng"/>
            </a:p>
          </p:txBody>
        </p:sp>
      </p:grpSp>
      <p:sp>
        <p:nvSpPr>
          <p:cNvPr id="9" name="AutoShape 9"/>
          <p:cNvSpPr/>
          <p:nvPr/>
        </p:nvSpPr>
        <p:spPr>
          <a:xfrm flipH="1">
            <a:off x="7647602" y="1893922"/>
            <a:ext cx="8858" cy="1202957"/>
          </a:xfrm>
          <a:prstGeom prst="line">
            <a:avLst/>
          </a:prstGeom>
          <a:ln w="19050" cap="rnd">
            <a:solidFill>
              <a:srgbClr val="FDDD4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10" name="Group 10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0" name="Freeform 20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244" t="-35328" r="-632" b="-1741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689791" y="305407"/>
            <a:ext cx="12153979" cy="10235703"/>
            <a:chOff x="0" y="0"/>
            <a:chExt cx="1435428" cy="12088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35428" cy="1208873"/>
            </a:xfrm>
            <a:custGeom>
              <a:avLst/>
              <a:gdLst/>
              <a:ahLst/>
              <a:cxnLst/>
              <a:rect l="l" t="t" r="r" b="b"/>
              <a:pathLst>
                <a:path w="1435428" h="1208873">
                  <a:moveTo>
                    <a:pt x="71979" y="0"/>
                  </a:moveTo>
                  <a:lnTo>
                    <a:pt x="1363449" y="0"/>
                  </a:lnTo>
                  <a:cubicBezTo>
                    <a:pt x="1382539" y="0"/>
                    <a:pt x="1400847" y="7584"/>
                    <a:pt x="1414346" y="21082"/>
                  </a:cubicBezTo>
                  <a:cubicBezTo>
                    <a:pt x="1427845" y="34581"/>
                    <a:pt x="1435428" y="52889"/>
                    <a:pt x="1435428" y="71979"/>
                  </a:cubicBezTo>
                  <a:lnTo>
                    <a:pt x="1435428" y="1136894"/>
                  </a:lnTo>
                  <a:cubicBezTo>
                    <a:pt x="1435428" y="1176647"/>
                    <a:pt x="1403202" y="1208873"/>
                    <a:pt x="1363449" y="1208873"/>
                  </a:cubicBezTo>
                  <a:lnTo>
                    <a:pt x="71979" y="1208873"/>
                  </a:lnTo>
                  <a:cubicBezTo>
                    <a:pt x="52889" y="1208873"/>
                    <a:pt x="34581" y="1201289"/>
                    <a:pt x="21082" y="1187791"/>
                  </a:cubicBezTo>
                  <a:cubicBezTo>
                    <a:pt x="7584" y="1174292"/>
                    <a:pt x="0" y="1155984"/>
                    <a:pt x="0" y="1136894"/>
                  </a:cubicBezTo>
                  <a:lnTo>
                    <a:pt x="0" y="71979"/>
                  </a:lnTo>
                  <a:cubicBezTo>
                    <a:pt x="0" y="52889"/>
                    <a:pt x="7584" y="34581"/>
                    <a:pt x="21082" y="21082"/>
                  </a:cubicBezTo>
                  <a:cubicBezTo>
                    <a:pt x="34581" y="7584"/>
                    <a:pt x="52889" y="0"/>
                    <a:pt x="7197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435428" cy="1208873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196917" y="838956"/>
            <a:ext cx="7521164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Unmet STBBI Needs: Country of Origin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251645" y="2924210"/>
            <a:ext cx="2138672" cy="4467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8"/>
              </a:lnSpc>
              <a:spcBef>
                <a:spcPct val="0"/>
              </a:spcBef>
            </a:pPr>
            <a:r>
              <a:rPr lang="en-US" sz="1898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Other countries of origin (individuals): Ukraine, Saudi Arabia, Peru, Barbados, Thailand, Cyprus, Hungary, Venezuela, Germany, South Korea, Spain, France, Uganda, Nigeria, Guyana, Ghana, Panama, Australia, Jamaica, Pakistan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530" y="1134769"/>
            <a:ext cx="10336638" cy="8345544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281034" y="710451"/>
            <a:ext cx="10562736" cy="9830659"/>
            <a:chOff x="0" y="0"/>
            <a:chExt cx="1247497" cy="11610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47497" cy="1161036"/>
            </a:xfrm>
            <a:custGeom>
              <a:avLst/>
              <a:gdLst/>
              <a:ahLst/>
              <a:cxnLst/>
              <a:rect l="l" t="t" r="r" b="b"/>
              <a:pathLst>
                <a:path w="1247497" h="1161036">
                  <a:moveTo>
                    <a:pt x="82823" y="0"/>
                  </a:moveTo>
                  <a:lnTo>
                    <a:pt x="1164674" y="0"/>
                  </a:lnTo>
                  <a:cubicBezTo>
                    <a:pt x="1186640" y="0"/>
                    <a:pt x="1207706" y="8726"/>
                    <a:pt x="1223238" y="24258"/>
                  </a:cubicBezTo>
                  <a:cubicBezTo>
                    <a:pt x="1238771" y="39791"/>
                    <a:pt x="1247497" y="60857"/>
                    <a:pt x="1247497" y="82823"/>
                  </a:cubicBezTo>
                  <a:lnTo>
                    <a:pt x="1247497" y="1078213"/>
                  </a:lnTo>
                  <a:cubicBezTo>
                    <a:pt x="1247497" y="1100179"/>
                    <a:pt x="1238771" y="1121245"/>
                    <a:pt x="1223238" y="1136778"/>
                  </a:cubicBezTo>
                  <a:cubicBezTo>
                    <a:pt x="1207706" y="1152310"/>
                    <a:pt x="1186640" y="1161036"/>
                    <a:pt x="1164674" y="1161036"/>
                  </a:cubicBezTo>
                  <a:lnTo>
                    <a:pt x="82823" y="1161036"/>
                  </a:lnTo>
                  <a:cubicBezTo>
                    <a:pt x="60857" y="1161036"/>
                    <a:pt x="39791" y="1152310"/>
                    <a:pt x="24258" y="1136778"/>
                  </a:cubicBezTo>
                  <a:cubicBezTo>
                    <a:pt x="8726" y="1121245"/>
                    <a:pt x="0" y="1100179"/>
                    <a:pt x="0" y="1078213"/>
                  </a:cubicBezTo>
                  <a:lnTo>
                    <a:pt x="0" y="82823"/>
                  </a:lnTo>
                  <a:cubicBezTo>
                    <a:pt x="0" y="60857"/>
                    <a:pt x="8726" y="39791"/>
                    <a:pt x="24258" y="24258"/>
                  </a:cubicBezTo>
                  <a:cubicBezTo>
                    <a:pt x="39791" y="8726"/>
                    <a:pt x="60857" y="0"/>
                    <a:pt x="82823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47497" cy="116103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r>
                <a:rPr lang="en-US" sz="100">
                  <a:solidFill>
                    <a:srgbClr val="293041"/>
                  </a:solidFill>
                  <a:latin typeface="Lucidity Expand"/>
                  <a:ea typeface="Lucidity Expand"/>
                  <a:cs typeface="Lucidity Expand"/>
                  <a:sym typeface="Lucidity Expand"/>
                </a:rPr>
                <a:t>{{{{{{{{{{{{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166296" y="1284611"/>
            <a:ext cx="8792212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Unmet STBBI Needs: Year of Arrival in Canada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233" y="1328436"/>
            <a:ext cx="9052958" cy="8701797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714825" y="2316175"/>
            <a:ext cx="10200150" cy="684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What is the problem?</a:t>
            </a:r>
          </a:p>
          <a:p>
            <a:pPr algn="l">
              <a:lnSpc>
                <a:spcPts val="5039"/>
              </a:lnSpc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Tasks nurses spend a lot of time sending negative test results to patients, which could be better used for delivering care to patients.</a:t>
            </a:r>
          </a:p>
          <a:p>
            <a:pPr algn="l">
              <a:lnSpc>
                <a:spcPts val="6480"/>
              </a:lnSpc>
            </a:pPr>
            <a:endParaRPr lang="en-US" sz="27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Why is this important?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Lead to increased employee burnout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Reduced patient care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Results not shared quickly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Reduced level of patient care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4825" y="924325"/>
            <a:ext cx="8044350" cy="101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 b="1">
                <a:solidFill>
                  <a:srgbClr val="041E26"/>
                </a:solidFill>
                <a:latin typeface="Poppins Bold"/>
                <a:ea typeface="Poppins Bold"/>
                <a:cs typeface="Poppins Bold"/>
                <a:sym typeface="Poppins Bold"/>
              </a:rPr>
              <a:t>The problem</a:t>
            </a:r>
          </a:p>
        </p:txBody>
      </p:sp>
      <p:sp>
        <p:nvSpPr>
          <p:cNvPr id="5" name="Freeform 5"/>
          <p:cNvSpPr/>
          <p:nvPr/>
        </p:nvSpPr>
        <p:spPr>
          <a:xfrm>
            <a:off x="11655000" y="0"/>
            <a:ext cx="6666000" cy="10286998"/>
          </a:xfrm>
          <a:custGeom>
            <a:avLst/>
            <a:gdLst/>
            <a:ahLst/>
            <a:cxnLst/>
            <a:rect l="l" t="t" r="r" b="b"/>
            <a:pathLst>
              <a:path w="6666000" h="10286998">
                <a:moveTo>
                  <a:pt x="0" y="0"/>
                </a:moveTo>
                <a:lnTo>
                  <a:pt x="6666000" y="0"/>
                </a:lnTo>
                <a:lnTo>
                  <a:pt x="6666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790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 rot="-897821">
            <a:off x="10105360" y="4624158"/>
            <a:ext cx="2233084" cy="3075284"/>
          </a:xfrm>
          <a:custGeom>
            <a:avLst/>
            <a:gdLst/>
            <a:ahLst/>
            <a:cxnLst/>
            <a:rect l="l" t="t" r="r" b="b"/>
            <a:pathLst>
              <a:path w="2233084" h="3075284">
                <a:moveTo>
                  <a:pt x="0" y="0"/>
                </a:moveTo>
                <a:lnTo>
                  <a:pt x="2233084" y="0"/>
                </a:lnTo>
                <a:lnTo>
                  <a:pt x="2233084" y="3075284"/>
                </a:lnTo>
                <a:lnTo>
                  <a:pt x="0" y="3075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7714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867225" y="933850"/>
            <a:ext cx="16858350" cy="101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7"/>
              </a:lnSpc>
            </a:pPr>
            <a:r>
              <a:rPr lang="en-US" sz="563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state: Texting a negative test result</a:t>
            </a:r>
          </a:p>
        </p:txBody>
      </p:sp>
      <p:sp>
        <p:nvSpPr>
          <p:cNvPr id="4" name="Freeform 4"/>
          <p:cNvSpPr/>
          <p:nvPr/>
        </p:nvSpPr>
        <p:spPr>
          <a:xfrm>
            <a:off x="457200" y="1956146"/>
            <a:ext cx="16097250" cy="7930756"/>
          </a:xfrm>
          <a:custGeom>
            <a:avLst/>
            <a:gdLst/>
            <a:ahLst/>
            <a:cxnLst/>
            <a:rect l="l" t="t" r="r" b="b"/>
            <a:pathLst>
              <a:path w="16097250" h="7930756">
                <a:moveTo>
                  <a:pt x="0" y="0"/>
                </a:moveTo>
                <a:lnTo>
                  <a:pt x="16097250" y="0"/>
                </a:lnTo>
                <a:lnTo>
                  <a:pt x="16097250" y="7930756"/>
                </a:lnTo>
                <a:lnTo>
                  <a:pt x="0" y="79307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5" name="Group 5"/>
          <p:cNvGrpSpPr/>
          <p:nvPr/>
        </p:nvGrpSpPr>
        <p:grpSpPr>
          <a:xfrm>
            <a:off x="8801050" y="3942100"/>
            <a:ext cx="2568600" cy="1221600"/>
            <a:chOff x="0" y="0"/>
            <a:chExt cx="3424800" cy="1628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24809" cy="1628775"/>
            </a:xfrm>
            <a:custGeom>
              <a:avLst/>
              <a:gdLst/>
              <a:ahLst/>
              <a:cxnLst/>
              <a:rect l="l" t="t" r="r" b="b"/>
              <a:pathLst>
                <a:path w="3424809" h="1628775">
                  <a:moveTo>
                    <a:pt x="50800" y="0"/>
                  </a:moveTo>
                  <a:lnTo>
                    <a:pt x="3374009" y="0"/>
                  </a:lnTo>
                  <a:cubicBezTo>
                    <a:pt x="3402076" y="0"/>
                    <a:pt x="3424809" y="22733"/>
                    <a:pt x="3424809" y="50800"/>
                  </a:cubicBezTo>
                  <a:lnTo>
                    <a:pt x="3424809" y="1577975"/>
                  </a:lnTo>
                  <a:cubicBezTo>
                    <a:pt x="3424809" y="1606042"/>
                    <a:pt x="3402076" y="1628775"/>
                    <a:pt x="3374009" y="1628775"/>
                  </a:cubicBezTo>
                  <a:lnTo>
                    <a:pt x="50800" y="1628775"/>
                  </a:lnTo>
                  <a:cubicBezTo>
                    <a:pt x="22733" y="1628775"/>
                    <a:pt x="0" y="1606042"/>
                    <a:pt x="0" y="1577975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1577975"/>
                  </a:lnTo>
                  <a:lnTo>
                    <a:pt x="50800" y="1577975"/>
                  </a:lnTo>
                  <a:lnTo>
                    <a:pt x="50800" y="1527175"/>
                  </a:lnTo>
                  <a:lnTo>
                    <a:pt x="3374009" y="1527175"/>
                  </a:lnTo>
                  <a:lnTo>
                    <a:pt x="3374009" y="1577975"/>
                  </a:lnTo>
                  <a:lnTo>
                    <a:pt x="3323209" y="1577975"/>
                  </a:lnTo>
                  <a:lnTo>
                    <a:pt x="3323209" y="50800"/>
                  </a:lnTo>
                  <a:lnTo>
                    <a:pt x="3374009" y="50800"/>
                  </a:lnTo>
                  <a:lnTo>
                    <a:pt x="3374009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021650" y="8319650"/>
            <a:ext cx="2160600" cy="1221600"/>
            <a:chOff x="0" y="0"/>
            <a:chExt cx="2880800" cy="1628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80741" cy="1628775"/>
            </a:xfrm>
            <a:custGeom>
              <a:avLst/>
              <a:gdLst/>
              <a:ahLst/>
              <a:cxnLst/>
              <a:rect l="l" t="t" r="r" b="b"/>
              <a:pathLst>
                <a:path w="2880741" h="1628775">
                  <a:moveTo>
                    <a:pt x="50800" y="0"/>
                  </a:moveTo>
                  <a:lnTo>
                    <a:pt x="2829941" y="0"/>
                  </a:lnTo>
                  <a:cubicBezTo>
                    <a:pt x="2858008" y="0"/>
                    <a:pt x="2880741" y="22733"/>
                    <a:pt x="2880741" y="50800"/>
                  </a:cubicBezTo>
                  <a:lnTo>
                    <a:pt x="2880741" y="1577975"/>
                  </a:lnTo>
                  <a:cubicBezTo>
                    <a:pt x="2880741" y="1606042"/>
                    <a:pt x="2858008" y="1628775"/>
                    <a:pt x="2829941" y="1628775"/>
                  </a:cubicBezTo>
                  <a:lnTo>
                    <a:pt x="50800" y="1628775"/>
                  </a:lnTo>
                  <a:cubicBezTo>
                    <a:pt x="22733" y="1628775"/>
                    <a:pt x="0" y="1606042"/>
                    <a:pt x="0" y="1577975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1577975"/>
                  </a:lnTo>
                  <a:lnTo>
                    <a:pt x="50800" y="1577975"/>
                  </a:lnTo>
                  <a:lnTo>
                    <a:pt x="50800" y="1527175"/>
                  </a:lnTo>
                  <a:lnTo>
                    <a:pt x="2829941" y="1527175"/>
                  </a:lnTo>
                  <a:lnTo>
                    <a:pt x="2829941" y="1577975"/>
                  </a:lnTo>
                  <a:lnTo>
                    <a:pt x="2779141" y="1577975"/>
                  </a:lnTo>
                  <a:lnTo>
                    <a:pt x="2779141" y="50800"/>
                  </a:lnTo>
                  <a:lnTo>
                    <a:pt x="2829941" y="50800"/>
                  </a:lnTo>
                  <a:lnTo>
                    <a:pt x="2829941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/>
            <a:lstStyle/>
            <a:p>
              <a:endParaRPr lang="en-CA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47" b="-12847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0786292" y="5307541"/>
            <a:ext cx="7057478" cy="5233570"/>
            <a:chOff x="0" y="0"/>
            <a:chExt cx="833513" cy="6181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3513" cy="618103"/>
            </a:xfrm>
            <a:custGeom>
              <a:avLst/>
              <a:gdLst/>
              <a:ahLst/>
              <a:cxnLst/>
              <a:rect l="l" t="t" r="r" b="b"/>
              <a:pathLst>
                <a:path w="833513" h="618103">
                  <a:moveTo>
                    <a:pt x="123959" y="0"/>
                  </a:moveTo>
                  <a:lnTo>
                    <a:pt x="709555" y="0"/>
                  </a:lnTo>
                  <a:cubicBezTo>
                    <a:pt x="742430" y="0"/>
                    <a:pt x="773960" y="13060"/>
                    <a:pt x="797207" y="36307"/>
                  </a:cubicBezTo>
                  <a:cubicBezTo>
                    <a:pt x="820453" y="59554"/>
                    <a:pt x="833513" y="91083"/>
                    <a:pt x="833513" y="123959"/>
                  </a:cubicBezTo>
                  <a:lnTo>
                    <a:pt x="833513" y="494144"/>
                  </a:lnTo>
                  <a:cubicBezTo>
                    <a:pt x="833513" y="562605"/>
                    <a:pt x="778015" y="618103"/>
                    <a:pt x="709555" y="618103"/>
                  </a:cubicBezTo>
                  <a:lnTo>
                    <a:pt x="123959" y="618103"/>
                  </a:lnTo>
                  <a:cubicBezTo>
                    <a:pt x="91083" y="618103"/>
                    <a:pt x="59554" y="605043"/>
                    <a:pt x="36307" y="581797"/>
                  </a:cubicBezTo>
                  <a:cubicBezTo>
                    <a:pt x="13060" y="558550"/>
                    <a:pt x="0" y="527020"/>
                    <a:pt x="0" y="494144"/>
                  </a:cubicBezTo>
                  <a:lnTo>
                    <a:pt x="0" y="123959"/>
                  </a:lnTo>
                  <a:cubicBezTo>
                    <a:pt x="0" y="91083"/>
                    <a:pt x="13060" y="59554"/>
                    <a:pt x="36307" y="36307"/>
                  </a:cubicBezTo>
                  <a:cubicBezTo>
                    <a:pt x="59554" y="13060"/>
                    <a:pt x="91083" y="0"/>
                    <a:pt x="123959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833513" cy="618103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090" r="-3076" b="-1034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4202911" y="1796096"/>
            <a:ext cx="13640859" cy="8745014"/>
            <a:chOff x="0" y="0"/>
            <a:chExt cx="1611034" cy="10328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11034" cy="1032817"/>
            </a:xfrm>
            <a:custGeom>
              <a:avLst/>
              <a:gdLst/>
              <a:ahLst/>
              <a:cxnLst/>
              <a:rect l="l" t="t" r="r" b="b"/>
              <a:pathLst>
                <a:path w="1611034" h="1032817">
                  <a:moveTo>
                    <a:pt x="64134" y="0"/>
                  </a:moveTo>
                  <a:lnTo>
                    <a:pt x="1546900" y="0"/>
                  </a:lnTo>
                  <a:cubicBezTo>
                    <a:pt x="1563910" y="0"/>
                    <a:pt x="1580222" y="6757"/>
                    <a:pt x="1592250" y="18784"/>
                  </a:cubicBezTo>
                  <a:cubicBezTo>
                    <a:pt x="1604277" y="30812"/>
                    <a:pt x="1611034" y="47124"/>
                    <a:pt x="1611034" y="64134"/>
                  </a:cubicBezTo>
                  <a:lnTo>
                    <a:pt x="1611034" y="968684"/>
                  </a:lnTo>
                  <a:cubicBezTo>
                    <a:pt x="1611034" y="985693"/>
                    <a:pt x="1604277" y="1002006"/>
                    <a:pt x="1592250" y="1014033"/>
                  </a:cubicBezTo>
                  <a:cubicBezTo>
                    <a:pt x="1580222" y="1026060"/>
                    <a:pt x="1563910" y="1032817"/>
                    <a:pt x="1546900" y="1032817"/>
                  </a:cubicBezTo>
                  <a:lnTo>
                    <a:pt x="64134" y="1032817"/>
                  </a:lnTo>
                  <a:cubicBezTo>
                    <a:pt x="47124" y="1032817"/>
                    <a:pt x="30812" y="1026060"/>
                    <a:pt x="18784" y="1014033"/>
                  </a:cubicBezTo>
                  <a:cubicBezTo>
                    <a:pt x="6757" y="1002006"/>
                    <a:pt x="0" y="985693"/>
                    <a:pt x="0" y="968684"/>
                  </a:cubicBezTo>
                  <a:lnTo>
                    <a:pt x="0" y="64134"/>
                  </a:lnTo>
                  <a:cubicBezTo>
                    <a:pt x="0" y="47124"/>
                    <a:pt x="6757" y="30812"/>
                    <a:pt x="18784" y="18784"/>
                  </a:cubicBezTo>
                  <a:cubicBezTo>
                    <a:pt x="30812" y="6757"/>
                    <a:pt x="47124" y="0"/>
                    <a:pt x="64134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611034" cy="1032817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834" t="-41984" b="-21374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483556" y="2950092"/>
            <a:ext cx="10360214" cy="7591019"/>
            <a:chOff x="0" y="0"/>
            <a:chExt cx="1223578" cy="8965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23578" cy="896526"/>
            </a:xfrm>
            <a:custGeom>
              <a:avLst/>
              <a:gdLst/>
              <a:ahLst/>
              <a:cxnLst/>
              <a:rect l="l" t="t" r="r" b="b"/>
              <a:pathLst>
                <a:path w="1223578" h="896526">
                  <a:moveTo>
                    <a:pt x="84442" y="0"/>
                  </a:moveTo>
                  <a:lnTo>
                    <a:pt x="1139136" y="0"/>
                  </a:lnTo>
                  <a:cubicBezTo>
                    <a:pt x="1185772" y="0"/>
                    <a:pt x="1223578" y="37806"/>
                    <a:pt x="1223578" y="84442"/>
                  </a:cubicBezTo>
                  <a:lnTo>
                    <a:pt x="1223578" y="812084"/>
                  </a:lnTo>
                  <a:cubicBezTo>
                    <a:pt x="1223578" y="834480"/>
                    <a:pt x="1214682" y="855958"/>
                    <a:pt x="1198846" y="871794"/>
                  </a:cubicBezTo>
                  <a:cubicBezTo>
                    <a:pt x="1183010" y="887630"/>
                    <a:pt x="1161532" y="896526"/>
                    <a:pt x="1139136" y="896526"/>
                  </a:cubicBezTo>
                  <a:lnTo>
                    <a:pt x="84442" y="896526"/>
                  </a:lnTo>
                  <a:cubicBezTo>
                    <a:pt x="37806" y="896526"/>
                    <a:pt x="0" y="858720"/>
                    <a:pt x="0" y="812084"/>
                  </a:cubicBezTo>
                  <a:lnTo>
                    <a:pt x="0" y="84442"/>
                  </a:lnTo>
                  <a:cubicBezTo>
                    <a:pt x="0" y="62047"/>
                    <a:pt x="8897" y="40568"/>
                    <a:pt x="24732" y="24732"/>
                  </a:cubicBezTo>
                  <a:cubicBezTo>
                    <a:pt x="40568" y="8897"/>
                    <a:pt x="62047" y="0"/>
                    <a:pt x="84442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23578" cy="89652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8" name="Group 18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6" name="Freeform 26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6B55639-1B4D-FBF0-8C16-B23949D8C342}"/>
              </a:ext>
            </a:extLst>
          </p:cNvPr>
          <p:cNvSpPr txBox="1"/>
          <p:nvPr/>
        </p:nvSpPr>
        <p:spPr>
          <a:xfrm>
            <a:off x="7931254" y="3509147"/>
            <a:ext cx="3110480" cy="1326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0"/>
              </a:lnSpc>
            </a:pPr>
            <a:r>
              <a:rPr lang="en-US" sz="3200" dirty="0">
                <a:solidFill>
                  <a:srgbClr val="272525"/>
                </a:solidFill>
                <a:latin typeface="Garnett 2"/>
                <a:ea typeface="Garnett 2"/>
                <a:cs typeface="Garnett 2"/>
                <a:sym typeface="Garnett 2"/>
              </a:rPr>
              <a:t>Demographics </a:t>
            </a:r>
          </a:p>
          <a:p>
            <a:pPr algn="l">
              <a:lnSpc>
                <a:spcPts val="3520"/>
              </a:lnSpc>
            </a:pPr>
            <a:r>
              <a:rPr lang="en-US" sz="3200" dirty="0">
                <a:solidFill>
                  <a:srgbClr val="272525"/>
                </a:solidFill>
                <a:latin typeface="Garnett 2"/>
                <a:ea typeface="Garnett 2"/>
                <a:cs typeface="Garnett 2"/>
                <a:sym typeface="Garnett 2"/>
              </a:rPr>
              <a:t>July 2022 to June 2024</a:t>
            </a:r>
          </a:p>
        </p:txBody>
      </p:sp>
      <p:grpSp>
        <p:nvGrpSpPr>
          <p:cNvPr id="7" name="Group 8">
            <a:extLst>
              <a:ext uri="{FF2B5EF4-FFF2-40B4-BE49-F238E27FC236}">
                <a16:creationId xmlns:a16="http://schemas.microsoft.com/office/drawing/2014/main" id="{732CAE32-810C-FADE-0320-DE853384C10F}"/>
              </a:ext>
            </a:extLst>
          </p:cNvPr>
          <p:cNvGrpSpPr/>
          <p:nvPr/>
        </p:nvGrpSpPr>
        <p:grpSpPr>
          <a:xfrm>
            <a:off x="10958075" y="3368124"/>
            <a:ext cx="887485" cy="4711912"/>
            <a:chOff x="0" y="0"/>
            <a:chExt cx="1183313" cy="6282550"/>
          </a:xfrm>
        </p:grpSpPr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BBA438FD-319C-1390-BAE0-71F2A6E17F83}"/>
                </a:ext>
              </a:extLst>
            </p:cNvPr>
            <p:cNvSpPr/>
            <p:nvPr/>
          </p:nvSpPr>
          <p:spPr>
            <a:xfrm>
              <a:off x="303787" y="0"/>
              <a:ext cx="688882" cy="714877"/>
            </a:xfrm>
            <a:custGeom>
              <a:avLst/>
              <a:gdLst/>
              <a:ahLst/>
              <a:cxnLst/>
              <a:rect l="l" t="t" r="r" b="b"/>
              <a:pathLst>
                <a:path w="688882" h="714877">
                  <a:moveTo>
                    <a:pt x="0" y="0"/>
                  </a:moveTo>
                  <a:lnTo>
                    <a:pt x="688881" y="0"/>
                  </a:lnTo>
                  <a:lnTo>
                    <a:pt x="688881" y="714877"/>
                  </a:lnTo>
                  <a:lnTo>
                    <a:pt x="0" y="714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F6063C08-F85C-F0CE-0503-93F2A8088F5E}"/>
                </a:ext>
              </a:extLst>
            </p:cNvPr>
            <p:cNvSpPr/>
            <p:nvPr/>
          </p:nvSpPr>
          <p:spPr>
            <a:xfrm>
              <a:off x="272176" y="2215755"/>
              <a:ext cx="691070" cy="691070"/>
            </a:xfrm>
            <a:custGeom>
              <a:avLst/>
              <a:gdLst/>
              <a:ahLst/>
              <a:cxnLst/>
              <a:rect l="l" t="t" r="r" b="b"/>
              <a:pathLst>
                <a:path w="691070" h="691070">
                  <a:moveTo>
                    <a:pt x="0" y="0"/>
                  </a:moveTo>
                  <a:lnTo>
                    <a:pt x="691070" y="0"/>
                  </a:lnTo>
                  <a:lnTo>
                    <a:pt x="691070" y="691070"/>
                  </a:lnTo>
                  <a:lnTo>
                    <a:pt x="0" y="6910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CD5C82BA-A1A9-8A1C-985A-D679F7AC3F57}"/>
                </a:ext>
              </a:extLst>
            </p:cNvPr>
            <p:cNvSpPr/>
            <p:nvPr/>
          </p:nvSpPr>
          <p:spPr>
            <a:xfrm>
              <a:off x="189810" y="3208772"/>
              <a:ext cx="773436" cy="875176"/>
            </a:xfrm>
            <a:custGeom>
              <a:avLst/>
              <a:gdLst/>
              <a:ahLst/>
              <a:cxnLst/>
              <a:rect l="l" t="t" r="r" b="b"/>
              <a:pathLst>
                <a:path w="773436" h="875176">
                  <a:moveTo>
                    <a:pt x="0" y="0"/>
                  </a:moveTo>
                  <a:lnTo>
                    <a:pt x="773436" y="0"/>
                  </a:lnTo>
                  <a:lnTo>
                    <a:pt x="773436" y="875175"/>
                  </a:lnTo>
                  <a:lnTo>
                    <a:pt x="0" y="875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FD490BA5-932A-2B8C-E01D-B97F7184E946}"/>
                </a:ext>
              </a:extLst>
            </p:cNvPr>
            <p:cNvSpPr/>
            <p:nvPr/>
          </p:nvSpPr>
          <p:spPr>
            <a:xfrm>
              <a:off x="204938" y="4385894"/>
              <a:ext cx="773436" cy="875176"/>
            </a:xfrm>
            <a:custGeom>
              <a:avLst/>
              <a:gdLst/>
              <a:ahLst/>
              <a:cxnLst/>
              <a:rect l="l" t="t" r="r" b="b"/>
              <a:pathLst>
                <a:path w="773436" h="875176">
                  <a:moveTo>
                    <a:pt x="0" y="0"/>
                  </a:moveTo>
                  <a:lnTo>
                    <a:pt x="773437" y="0"/>
                  </a:lnTo>
                  <a:lnTo>
                    <a:pt x="773437" y="875176"/>
                  </a:lnTo>
                  <a:lnTo>
                    <a:pt x="0" y="875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4A1544B8-FF89-D1FB-200D-6E4989C08734}"/>
                </a:ext>
              </a:extLst>
            </p:cNvPr>
            <p:cNvSpPr/>
            <p:nvPr/>
          </p:nvSpPr>
          <p:spPr>
            <a:xfrm>
              <a:off x="287305" y="5431272"/>
              <a:ext cx="566100" cy="851278"/>
            </a:xfrm>
            <a:custGeom>
              <a:avLst/>
              <a:gdLst/>
              <a:ahLst/>
              <a:cxnLst/>
              <a:rect l="l" t="t" r="r" b="b"/>
              <a:pathLst>
                <a:path w="566100" h="851278">
                  <a:moveTo>
                    <a:pt x="0" y="0"/>
                  </a:moveTo>
                  <a:lnTo>
                    <a:pt x="566100" y="0"/>
                  </a:lnTo>
                  <a:lnTo>
                    <a:pt x="566100" y="851278"/>
                  </a:lnTo>
                  <a:lnTo>
                    <a:pt x="0" y="851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F44A0DC9-01B0-2E7E-9CBD-0E7271D15C67}"/>
                </a:ext>
              </a:extLst>
            </p:cNvPr>
            <p:cNvSpPr/>
            <p:nvPr/>
          </p:nvSpPr>
          <p:spPr>
            <a:xfrm>
              <a:off x="0" y="842195"/>
              <a:ext cx="1183313" cy="1183313"/>
            </a:xfrm>
            <a:custGeom>
              <a:avLst/>
              <a:gdLst/>
              <a:ahLst/>
              <a:cxnLst/>
              <a:rect l="l" t="t" r="r" b="b"/>
              <a:pathLst>
                <a:path w="1183313" h="1183313">
                  <a:moveTo>
                    <a:pt x="0" y="0"/>
                  </a:moveTo>
                  <a:lnTo>
                    <a:pt x="1183313" y="0"/>
                  </a:lnTo>
                  <a:lnTo>
                    <a:pt x="1183313" y="1183313"/>
                  </a:lnTo>
                  <a:lnTo>
                    <a:pt x="0" y="1183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29" b="-362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483556" y="1228892"/>
            <a:ext cx="10360214" cy="9312219"/>
            <a:chOff x="0" y="0"/>
            <a:chExt cx="1223578" cy="10998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23578" cy="1099806"/>
            </a:xfrm>
            <a:custGeom>
              <a:avLst/>
              <a:gdLst/>
              <a:ahLst/>
              <a:cxnLst/>
              <a:rect l="l" t="t" r="r" b="b"/>
              <a:pathLst>
                <a:path w="1223578" h="1099806">
                  <a:moveTo>
                    <a:pt x="84442" y="0"/>
                  </a:moveTo>
                  <a:lnTo>
                    <a:pt x="1139136" y="0"/>
                  </a:lnTo>
                  <a:cubicBezTo>
                    <a:pt x="1185772" y="0"/>
                    <a:pt x="1223578" y="37806"/>
                    <a:pt x="1223578" y="84442"/>
                  </a:cubicBezTo>
                  <a:lnTo>
                    <a:pt x="1223578" y="1015364"/>
                  </a:lnTo>
                  <a:cubicBezTo>
                    <a:pt x="1223578" y="1037760"/>
                    <a:pt x="1214682" y="1059238"/>
                    <a:pt x="1198846" y="1075074"/>
                  </a:cubicBezTo>
                  <a:cubicBezTo>
                    <a:pt x="1183010" y="1090910"/>
                    <a:pt x="1161532" y="1099806"/>
                    <a:pt x="1139136" y="1099806"/>
                  </a:cubicBezTo>
                  <a:lnTo>
                    <a:pt x="84442" y="1099806"/>
                  </a:lnTo>
                  <a:cubicBezTo>
                    <a:pt x="62047" y="1099806"/>
                    <a:pt x="40568" y="1090910"/>
                    <a:pt x="24732" y="1075074"/>
                  </a:cubicBezTo>
                  <a:cubicBezTo>
                    <a:pt x="8897" y="1059238"/>
                    <a:pt x="0" y="1037760"/>
                    <a:pt x="0" y="1015364"/>
                  </a:cubicBezTo>
                  <a:lnTo>
                    <a:pt x="0" y="84442"/>
                  </a:lnTo>
                  <a:cubicBezTo>
                    <a:pt x="0" y="62047"/>
                    <a:pt x="8897" y="40568"/>
                    <a:pt x="24732" y="24732"/>
                  </a:cubicBezTo>
                  <a:cubicBezTo>
                    <a:pt x="40568" y="8897"/>
                    <a:pt x="62047" y="0"/>
                    <a:pt x="84442" y="0"/>
                  </a:cubicBez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23578" cy="1099806"/>
            </a:xfrm>
            <a:prstGeom prst="rect">
              <a:avLst/>
            </a:prstGeom>
          </p:spPr>
          <p:txBody>
            <a:bodyPr lIns="369" tIns="369" rIns="369" bIns="369" rtlCol="0" anchor="ctr"/>
            <a:lstStyle/>
            <a:p>
              <a:pPr algn="ctr">
                <a:lnSpc>
                  <a:spcPts val="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414562" y="1722704"/>
            <a:ext cx="5978959" cy="80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Ethnicity by individuals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July 2022 to June 2024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847" y="1974434"/>
            <a:ext cx="9715632" cy="8276944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DDD4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 rot="6254128">
            <a:off x="4492097" y="3189899"/>
            <a:ext cx="5010236" cy="15760767"/>
            <a:chOff x="0" y="0"/>
            <a:chExt cx="3130550" cy="98478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847812"/>
            </a:xfrm>
            <a:custGeom>
              <a:avLst/>
              <a:gdLst/>
              <a:ahLst/>
              <a:cxnLst/>
              <a:rect l="l" t="t" r="r" b="b"/>
              <a:pathLst>
                <a:path w="3130550" h="9847812">
                  <a:moveTo>
                    <a:pt x="0" y="387350"/>
                  </a:moveTo>
                  <a:lnTo>
                    <a:pt x="0" y="9847812"/>
                  </a:lnTo>
                  <a:lnTo>
                    <a:pt x="3130550" y="984781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69" y="9707373"/>
            <a:ext cx="7456685" cy="329096"/>
            <a:chOff x="0" y="0"/>
            <a:chExt cx="9942247" cy="438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37236" y="0"/>
              <a:ext cx="438795" cy="438795"/>
            </a:xfrm>
            <a:custGeom>
              <a:avLst/>
              <a:gdLst/>
              <a:ahLst/>
              <a:cxnLst/>
              <a:rect l="l" t="t" r="r" b="b"/>
              <a:pathLst>
                <a:path w="438795" h="438795">
                  <a:moveTo>
                    <a:pt x="0" y="0"/>
                  </a:moveTo>
                  <a:lnTo>
                    <a:pt x="438795" y="0"/>
                  </a:lnTo>
                  <a:lnTo>
                    <a:pt x="438795" y="438795"/>
                  </a:lnTo>
                  <a:lnTo>
                    <a:pt x="0" y="43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8024" y="0"/>
              <a:ext cx="432438" cy="431897"/>
            </a:xfrm>
            <a:custGeom>
              <a:avLst/>
              <a:gdLst/>
              <a:ahLst/>
              <a:cxnLst/>
              <a:rect l="l" t="t" r="r" b="b"/>
              <a:pathLst>
                <a:path w="432438" h="431897">
                  <a:moveTo>
                    <a:pt x="0" y="0"/>
                  </a:moveTo>
                  <a:lnTo>
                    <a:pt x="432437" y="0"/>
                  </a:lnTo>
                  <a:lnTo>
                    <a:pt x="432437" y="431897"/>
                  </a:lnTo>
                  <a:lnTo>
                    <a:pt x="0" y="43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62805" y="9525"/>
              <a:ext cx="8079441" cy="34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767">
                  <a:solidFill>
                    <a:srgbClr val="FFFFFF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9" r="-293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179111" y="8041049"/>
            <a:ext cx="1406277" cy="1406277"/>
          </a:xfrm>
          <a:custGeom>
            <a:avLst/>
            <a:gdLst/>
            <a:ahLst/>
            <a:cxnLst/>
            <a:rect l="l" t="t" r="r" b="b"/>
            <a:pathLst>
              <a:path w="1406277" h="1406277">
                <a:moveTo>
                  <a:pt x="0" y="0"/>
                </a:moveTo>
                <a:lnTo>
                  <a:pt x="1406277" y="0"/>
                </a:lnTo>
                <a:lnTo>
                  <a:pt x="1406277" y="1406278"/>
                </a:lnTo>
                <a:lnTo>
                  <a:pt x="0" y="1406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667" b="-8366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6986607" y="9156616"/>
            <a:ext cx="1183378" cy="1028700"/>
          </a:xfrm>
          <a:custGeom>
            <a:avLst/>
            <a:gdLst/>
            <a:ahLst/>
            <a:cxnLst/>
            <a:rect l="l" t="t" r="r" b="b"/>
            <a:pathLst>
              <a:path w="1183378" h="1028700">
                <a:moveTo>
                  <a:pt x="0" y="0"/>
                </a:moveTo>
                <a:lnTo>
                  <a:pt x="1183378" y="0"/>
                </a:lnTo>
                <a:lnTo>
                  <a:pt x="1183378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4" name="Group 4"/>
          <p:cNvGrpSpPr/>
          <p:nvPr/>
        </p:nvGrpSpPr>
        <p:grpSpPr>
          <a:xfrm>
            <a:off x="307137" y="178652"/>
            <a:ext cx="12923006" cy="9883145"/>
            <a:chOff x="0" y="0"/>
            <a:chExt cx="15467737" cy="1182928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467736" cy="11829283"/>
            </a:xfrm>
            <a:custGeom>
              <a:avLst/>
              <a:gdLst/>
              <a:ahLst/>
              <a:cxnLst/>
              <a:rect l="l" t="t" r="r" b="b"/>
              <a:pathLst>
                <a:path w="15467736" h="11829283">
                  <a:moveTo>
                    <a:pt x="0" y="0"/>
                  </a:moveTo>
                  <a:lnTo>
                    <a:pt x="15467736" y="0"/>
                  </a:lnTo>
                  <a:lnTo>
                    <a:pt x="15467736" y="11829283"/>
                  </a:lnTo>
                  <a:lnTo>
                    <a:pt x="0" y="11829283"/>
                  </a:ln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15467737" cy="11829283"/>
            </a:xfrm>
            <a:prstGeom prst="rect">
              <a:avLst/>
            </a:prstGeom>
          </p:spPr>
          <p:txBody>
            <a:bodyPr lIns="915" tIns="915" rIns="915" bIns="915" rtlCol="0" anchor="ctr"/>
            <a:lstStyle/>
            <a:p>
              <a:pPr algn="ctr">
                <a:lnSpc>
                  <a:spcPts val="162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 flipH="1">
            <a:off x="588462" y="597909"/>
            <a:ext cx="12519" cy="1700096"/>
          </a:xfrm>
          <a:prstGeom prst="line">
            <a:avLst/>
          </a:prstGeom>
          <a:ln w="28575" cap="rnd">
            <a:solidFill>
              <a:srgbClr val="FF8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 rot="-6452552">
            <a:off x="13164001" y="7842273"/>
            <a:ext cx="4175288" cy="7686105"/>
            <a:chOff x="0" y="0"/>
            <a:chExt cx="3130550" cy="576289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5762893"/>
            </a:xfrm>
            <a:custGeom>
              <a:avLst/>
              <a:gdLst/>
              <a:ahLst/>
              <a:cxnLst/>
              <a:rect l="l" t="t" r="r" b="b"/>
              <a:pathLst>
                <a:path w="3130550" h="5762893">
                  <a:moveTo>
                    <a:pt x="0" y="387350"/>
                  </a:moveTo>
                  <a:lnTo>
                    <a:pt x="0" y="5762893"/>
                  </a:lnTo>
                  <a:lnTo>
                    <a:pt x="3130550" y="5762893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352748" y="8873635"/>
            <a:ext cx="1813105" cy="1667475"/>
          </a:xfrm>
          <a:custGeom>
            <a:avLst/>
            <a:gdLst/>
            <a:ahLst/>
            <a:cxnLst/>
            <a:rect l="l" t="t" r="r" b="b"/>
            <a:pathLst>
              <a:path w="1813105" h="1667475">
                <a:moveTo>
                  <a:pt x="0" y="0"/>
                </a:moveTo>
                <a:lnTo>
                  <a:pt x="1813104" y="0"/>
                </a:lnTo>
                <a:lnTo>
                  <a:pt x="1813104" y="1667476"/>
                </a:lnTo>
                <a:lnTo>
                  <a:pt x="0" y="16674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98" r="-2898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772EC27B5073469A9CA9A6F9416FF5" ma:contentTypeVersion="14" ma:contentTypeDescription="Create a new document." ma:contentTypeScope="" ma:versionID="1699096cc71c64a14cb21255fa0a11e9">
  <xsd:schema xmlns:xsd="http://www.w3.org/2001/XMLSchema" xmlns:xs="http://www.w3.org/2001/XMLSchema" xmlns:p="http://schemas.microsoft.com/office/2006/metadata/properties" xmlns:ns2="b4c3558d-e36e-4dee-954c-a95aa8e49c6b" xmlns:ns3="8e946eac-32c4-407a-93df-311d070db452" targetNamespace="http://schemas.microsoft.com/office/2006/metadata/properties" ma:root="true" ma:fieldsID="ca48ab2c704431f293b3c49be3d25b96" ns2:_="" ns3:_="">
    <xsd:import namespace="b4c3558d-e36e-4dee-954c-a95aa8e49c6b"/>
    <xsd:import namespace="8e946eac-32c4-407a-93df-311d070db4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c3558d-e36e-4dee-954c-a95aa8e49c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5a42d38e-5575-4a6f-b55d-fb24f71491e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946eac-32c4-407a-93df-311d070db45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182f82d4-4020-4d66-a46d-326a04f02358}" ma:internalName="TaxCatchAll" ma:showField="CatchAllData" ma:web="8e946eac-32c4-407a-93df-311d070db4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631894-76B9-4455-8D2E-0F4DD7AD8C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4c3558d-e36e-4dee-954c-a95aa8e49c6b"/>
    <ds:schemaRef ds:uri="8e946eac-32c4-407a-93df-311d070db4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F8D28E9-FD27-4C76-A0F8-F09E786C4D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598</Words>
  <Application>Microsoft Office PowerPoint</Application>
  <PresentationFormat>Custom</PresentationFormat>
  <Paragraphs>104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Poppins Bold</vt:lpstr>
      <vt:lpstr>Garnett 3</vt:lpstr>
      <vt:lpstr>Garnett 2</vt:lpstr>
      <vt:lpstr>Garnett 1</vt:lpstr>
      <vt:lpstr>Lucidity Expand</vt:lpstr>
      <vt:lpstr>Arial</vt:lpstr>
      <vt:lpstr>Poppins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July 2024 SH Board Meeting Slide Deck</dc:title>
  <cp:lastModifiedBy>Data Analyst</cp:lastModifiedBy>
  <cp:revision>8</cp:revision>
  <dcterms:created xsi:type="dcterms:W3CDTF">2006-08-16T00:00:00Z</dcterms:created>
  <dcterms:modified xsi:type="dcterms:W3CDTF">2024-09-25T16:08:32Z</dcterms:modified>
  <dc:identifier>DAGKFNpDbPg</dc:identifier>
</cp:coreProperties>
</file>